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77"/>
  </p:notesMasterIdLst>
  <p:sldIdLst>
    <p:sldId id="277" r:id="rId2"/>
    <p:sldId id="530" r:id="rId3"/>
    <p:sldId id="531" r:id="rId4"/>
    <p:sldId id="522" r:id="rId5"/>
    <p:sldId id="523" r:id="rId6"/>
    <p:sldId id="487" r:id="rId7"/>
    <p:sldId id="515" r:id="rId8"/>
    <p:sldId id="516" r:id="rId9"/>
    <p:sldId id="517" r:id="rId10"/>
    <p:sldId id="518" r:id="rId11"/>
    <p:sldId id="519" r:id="rId12"/>
    <p:sldId id="540" r:id="rId13"/>
    <p:sldId id="505" r:id="rId14"/>
    <p:sldId id="541" r:id="rId15"/>
    <p:sldId id="494" r:id="rId16"/>
    <p:sldId id="500" r:id="rId17"/>
    <p:sldId id="507" r:id="rId18"/>
    <p:sldId id="508" r:id="rId19"/>
    <p:sldId id="511" r:id="rId20"/>
    <p:sldId id="534" r:id="rId21"/>
    <p:sldId id="535" r:id="rId22"/>
    <p:sldId id="536" r:id="rId23"/>
    <p:sldId id="537" r:id="rId24"/>
    <p:sldId id="528" r:id="rId25"/>
    <p:sldId id="529" r:id="rId26"/>
    <p:sldId id="542" r:id="rId27"/>
    <p:sldId id="538" r:id="rId28"/>
    <p:sldId id="539" r:id="rId29"/>
    <p:sldId id="543" r:id="rId30"/>
    <p:sldId id="544" r:id="rId31"/>
    <p:sldId id="545" r:id="rId32"/>
    <p:sldId id="549" r:id="rId33"/>
    <p:sldId id="571" r:id="rId34"/>
    <p:sldId id="572" r:id="rId35"/>
    <p:sldId id="573" r:id="rId36"/>
    <p:sldId id="570" r:id="rId37"/>
    <p:sldId id="550" r:id="rId38"/>
    <p:sldId id="551" r:id="rId39"/>
    <p:sldId id="546" r:id="rId40"/>
    <p:sldId id="552" r:id="rId41"/>
    <p:sldId id="553" r:id="rId42"/>
    <p:sldId id="547" r:id="rId43"/>
    <p:sldId id="509" r:id="rId44"/>
    <p:sldId id="521" r:id="rId45"/>
    <p:sldId id="526" r:id="rId46"/>
    <p:sldId id="525" r:id="rId47"/>
    <p:sldId id="489" r:id="rId48"/>
    <p:sldId id="510" r:id="rId49"/>
    <p:sldId id="527" r:id="rId50"/>
    <p:sldId id="501" r:id="rId51"/>
    <p:sldId id="512" r:id="rId52"/>
    <p:sldId id="513" r:id="rId53"/>
    <p:sldId id="514" r:id="rId54"/>
    <p:sldId id="532" r:id="rId55"/>
    <p:sldId id="524" r:id="rId56"/>
    <p:sldId id="533" r:id="rId57"/>
    <p:sldId id="548" r:id="rId58"/>
    <p:sldId id="506" r:id="rId59"/>
    <p:sldId id="562" r:id="rId60"/>
    <p:sldId id="520" r:id="rId61"/>
    <p:sldId id="554" r:id="rId62"/>
    <p:sldId id="555" r:id="rId63"/>
    <p:sldId id="567" r:id="rId64"/>
    <p:sldId id="568" r:id="rId65"/>
    <p:sldId id="569" r:id="rId66"/>
    <p:sldId id="556" r:id="rId67"/>
    <p:sldId id="557" r:id="rId68"/>
    <p:sldId id="558" r:id="rId69"/>
    <p:sldId id="565" r:id="rId70"/>
    <p:sldId id="566" r:id="rId71"/>
    <p:sldId id="563" r:id="rId72"/>
    <p:sldId id="559" r:id="rId73"/>
    <p:sldId id="560" r:id="rId74"/>
    <p:sldId id="564" r:id="rId75"/>
    <p:sldId id="561"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53F46-6312-45BC-A6C3-CB2B6D81F692}"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D1738-1049-482D-ABB5-D750295D2821}" type="slidenum">
              <a:rPr lang="en-US" smtClean="0"/>
              <a:t>‹#›</a:t>
            </a:fld>
            <a:endParaRPr lang="en-US"/>
          </a:p>
        </p:txBody>
      </p:sp>
    </p:spTree>
    <p:extLst>
      <p:ext uri="{BB962C8B-B14F-4D97-AF65-F5344CB8AC3E}">
        <p14:creationId xmlns:p14="http://schemas.microsoft.com/office/powerpoint/2010/main" val="2048601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C70473-E31B-4AE0-9E5A-75BA5FE7BBD4}" type="slidenum">
              <a:rPr lang="en-US" smtClean="0"/>
              <a:pPr/>
              <a:t>1</a:t>
            </a:fld>
            <a:endParaRPr lang="en-US"/>
          </a:p>
        </p:txBody>
      </p:sp>
      <p:sp>
        <p:nvSpPr>
          <p:cNvPr id="5" name="Date Placeholder 4"/>
          <p:cNvSpPr>
            <a:spLocks noGrp="1"/>
          </p:cNvSpPr>
          <p:nvPr>
            <p:ph type="dt" idx="11"/>
          </p:nvPr>
        </p:nvSpPr>
        <p:spPr/>
        <p:txBody>
          <a:bodyPr/>
          <a:lstStyle/>
          <a:p>
            <a:fld id="{200F002E-AA9B-40C5-AB2B-ABC984C6B509}" type="datetime1">
              <a:rPr lang="en-US" smtClean="0"/>
              <a:t>10/22/2024</a:t>
            </a:fld>
            <a:endParaRPr lang="en-US"/>
          </a:p>
        </p:txBody>
      </p:sp>
      <p:sp>
        <p:nvSpPr>
          <p:cNvPr id="6" name="Footer Placeholder 5"/>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61790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9F8C18-17B6-4F85-B8AB-51FCC69BA554}"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4274271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2CDB5A-D6C6-40F1-A77C-BB5E6925FBDF}"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1092197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B79922-2E72-41E6-B1B8-5350DF846908}"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2716761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C2B73A-CAC1-4179-80CE-5438D1D64249}"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4137236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A89C10-3068-46A0-BA20-397BA7B634E1}" type="datetime1">
              <a:rPr lang="en-US" smtClean="0"/>
              <a:t>10/22/2024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163186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7B3DD3-49D0-450F-8565-AFB57F053D25}" type="datetime1">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991347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55EC0D-2379-4ADC-99E9-989AEA169C84}" type="datetime1">
              <a:rPr lang="en-US" smtClean="0"/>
              <a:t>10/22/2024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1621403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4B0D9A-068F-48BE-BFC5-B1F38E5A565F}" type="datetime1">
              <a:rPr lang="en-US" smtClean="0"/>
              <a:t>10/22/2024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2720300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FC26DE-483F-4060-B054-1BE1EDA7C577}" type="datetime1">
              <a:rPr lang="en-US" smtClean="0"/>
              <a:t>10/22/2024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3107557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A4B323-32D7-4213-93C2-7E51790995E3}" type="datetime1">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4127433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50405F-1AB9-4DDB-9777-56F8135D93DB}" type="datetime1">
              <a:rPr lang="en-US" smtClean="0"/>
              <a:t>10/22/2024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952762-FE96-4E6C-A37C-1133FEC00D54}" type="slidenum">
              <a:rPr lang="en-US" smtClean="0"/>
              <a:t>‹#›</a:t>
            </a:fld>
            <a:endParaRPr lang="en-US"/>
          </a:p>
        </p:txBody>
      </p:sp>
    </p:spTree>
    <p:extLst>
      <p:ext uri="{BB962C8B-B14F-4D97-AF65-F5344CB8AC3E}">
        <p14:creationId xmlns:p14="http://schemas.microsoft.com/office/powerpoint/2010/main" val="570072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2C472-E2BF-4726-8013-357F0F1673B7}" type="datetime1">
              <a:rPr lang="en-US" smtClean="0"/>
              <a:t>10/22/2024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52762-FE96-4E6C-A37C-1133FEC00D54}" type="slidenum">
              <a:rPr lang="en-US" smtClean="0"/>
              <a:t>‹#›</a:t>
            </a:fld>
            <a:endParaRPr lang="en-US"/>
          </a:p>
        </p:txBody>
      </p:sp>
    </p:spTree>
    <p:extLst>
      <p:ext uri="{BB962C8B-B14F-4D97-AF65-F5344CB8AC3E}">
        <p14:creationId xmlns:p14="http://schemas.microsoft.com/office/powerpoint/2010/main" val="3501333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jferdous_cse@jkkniu.edu.b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hyperlink" Target="https://www.guru99.com/types-of-computer-network.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ictd.gov.bd/site/page/afc77b3b-33e5-4a27-b453-6c48a9fe61f8" TargetMode="External"/><Relationship Id="rId2" Type="http://schemas.openxmlformats.org/officeDocument/2006/relationships/hyperlink" Target="http://www.dpp.gov.bd/upload_file/gazettes/10041_41196.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www.police.gov.bd/unitscontent.php?id=281" TargetMode="External"/><Relationship Id="rId3" Type="http://schemas.openxmlformats.org/officeDocument/2006/relationships/hyperlink" Target="http://bdlaws.minlaw.gov.bd/act-details-24.html" TargetMode="External"/><Relationship Id="rId7" Type="http://schemas.openxmlformats.org/officeDocument/2006/relationships/hyperlink" Target="http://www.bdcert.org/" TargetMode="External"/><Relationship Id="rId2" Type="http://schemas.openxmlformats.org/officeDocument/2006/relationships/hyperlink" Target="http://bdlaws.minlaw.gov.bd/act-details-75.html" TargetMode="External"/><Relationship Id="rId1" Type="http://schemas.openxmlformats.org/officeDocument/2006/relationships/slideLayout" Target="../slideLayouts/slideLayout2.xml"/><Relationship Id="rId6" Type="http://schemas.openxmlformats.org/officeDocument/2006/relationships/hyperlink" Target="http://www.btrc.gov.bd/" TargetMode="External"/><Relationship Id="rId5" Type="http://schemas.openxmlformats.org/officeDocument/2006/relationships/hyperlink" Target="http://www.academia.edu/4225890/Cyber_Law_Bangladesh_Perspective" TargetMode="External"/><Relationship Id="rId4" Type="http://schemas.openxmlformats.org/officeDocument/2006/relationships/hyperlink" Target="https://www.cirt.gov.bd/wp-content/uploads/2018/12/Digital-Security-Act-2018-English-version.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rksassociate.com/cyber-crimes-and-wome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google.com/search?client=firefox-b-d&amp;sca_esv=580505412&amp;q=gradual&amp;si=ALGXSlZCBshTM3a3nPTSW0d1OmQeQBsTskXyehN52thnTdRVhbxvDnNDDZvEcRTzeJrTJibyrS_GHrp43Aop6__KhCd8iCm8Gg%3D%3D&amp;expnd=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simplilearn.com/tutorials/cyber-security-tutorial/types-of-cyber-attack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guru99.com/software-testing.html"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hyperlink" Target="https://www.guru99.com/what-is-hacking-an-introduction.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synopsys.com/glossary/what-is-vulnerability-assessment.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Surveillance" TargetMode="External"/><Relationship Id="rId13" Type="http://schemas.openxmlformats.org/officeDocument/2006/relationships/hyperlink" Target="https://en.wikipedia.org/wiki/Jurisdiction" TargetMode="External"/><Relationship Id="rId3" Type="http://schemas.openxmlformats.org/officeDocument/2006/relationships/hyperlink" Target="https://dictionary.cambridge.org/dictionary/english/illegally" TargetMode="External"/><Relationship Id="rId7" Type="http://schemas.openxmlformats.org/officeDocument/2006/relationships/hyperlink" Target="https://dictionary.cambridge.org/dictionary/english/time" TargetMode="External"/><Relationship Id="rId12" Type="http://schemas.openxmlformats.org/officeDocument/2006/relationships/hyperlink" Target="https://en.wikipedia.org/wiki/Psychology" TargetMode="External"/><Relationship Id="rId17" Type="http://schemas.openxmlformats.org/officeDocument/2006/relationships/hyperlink" Target="https://www.google.com/search?client=firefox-b-d&amp;sca_esv=581504967&amp;q=obsessive&amp;si=ALGXSlYl_e3TsZvERASNGAvnwCgjVItzlH2MyPivRWeyMr1DXz2mdsCeEOyETRm0nd7oeBj8l_jDPXE1BwgIbKy9riAzO8VMJon1fyyKv3ok5NJZw07W0pE%3D&amp;expnd=1" TargetMode="External"/><Relationship Id="rId2" Type="http://schemas.openxmlformats.org/officeDocument/2006/relationships/hyperlink" Target="https://dictionary.cambridge.org/dictionary/english/crime" TargetMode="External"/><Relationship Id="rId16" Type="http://schemas.openxmlformats.org/officeDocument/2006/relationships/hyperlink" Target="https://www.google.com/search?client=firefox-b-d&amp;sca_esv=581504967&amp;q=persecute&amp;si=ALGXSlYl_e3TsZvERASNGAvnwCgjPVEZ0244Op2lom7XgwMqrh45afedBb-mu-JMyxKEulf_bwvJFv1NzYRjLlGClCskSQyBHpY0nSfN-36K3HBgboPyyv0%3D&amp;expnd=1" TargetMode="External"/><Relationship Id="rId1" Type="http://schemas.openxmlformats.org/officeDocument/2006/relationships/slideLayout" Target="../slideLayouts/slideLayout2.xml"/><Relationship Id="rId6" Type="http://schemas.openxmlformats.org/officeDocument/2006/relationships/hyperlink" Target="https://dictionary.cambridge.org/dictionary/english/period" TargetMode="External"/><Relationship Id="rId11" Type="http://schemas.openxmlformats.org/officeDocument/2006/relationships/hyperlink" Target="https://en.wikipedia.org/wiki/Psychiatry" TargetMode="External"/><Relationship Id="rId5" Type="http://schemas.openxmlformats.org/officeDocument/2006/relationships/hyperlink" Target="https://dictionary.cambridge.org/dictionary/english/watch" TargetMode="External"/><Relationship Id="rId15" Type="http://schemas.openxmlformats.org/officeDocument/2006/relationships/hyperlink" Target="https://www.google.com/search?client=firefox-b-d&amp;sca_esv=581504967&amp;q=harass&amp;si=ALGXSlZs_yOcjbcvFwhB4E04oe9YSJyCFxXGvTeikM2qFyOedBJRiFbMXjUGEBRVLS3mM_bgwWpUoXKxR6400FjcZ-1sPWBGAw%3D%3D&amp;expnd=1" TargetMode="External"/><Relationship Id="rId10" Type="http://schemas.openxmlformats.org/officeDocument/2006/relationships/hyperlink" Target="https://en.wikipedia.org/wiki/Intimidation" TargetMode="External"/><Relationship Id="rId4" Type="http://schemas.openxmlformats.org/officeDocument/2006/relationships/hyperlink" Target="https://dictionary.cambridge.org/dictionary/english/following" TargetMode="External"/><Relationship Id="rId9" Type="http://schemas.openxmlformats.org/officeDocument/2006/relationships/hyperlink" Target="https://en.wikipedia.org/wiki/Harassment" TargetMode="External"/><Relationship Id="rId14" Type="http://schemas.openxmlformats.org/officeDocument/2006/relationships/hyperlink" Target="https://en.wikipedia.org/wiki/Criminal_offense"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Libel" TargetMode="External"/><Relationship Id="rId13" Type="http://schemas.openxmlformats.org/officeDocument/2006/relationships/hyperlink" Target="https://en.wikipedia.org/wiki/Blackmail" TargetMode="External"/><Relationship Id="rId3" Type="http://schemas.openxmlformats.org/officeDocument/2006/relationships/hyperlink" Target="https://en.wikipedia.org/wiki/Stalking" TargetMode="External"/><Relationship Id="rId7" Type="http://schemas.openxmlformats.org/officeDocument/2006/relationships/hyperlink" Target="https://en.wikipedia.org/wiki/Slander" TargetMode="External"/><Relationship Id="rId12" Type="http://schemas.openxmlformats.org/officeDocument/2006/relationships/hyperlink" Target="https://en.wikipedia.org/wiki/Doxing" TargetMode="External"/><Relationship Id="rId2" Type="http://schemas.openxmlformats.org/officeDocument/2006/relationships/hyperlink" Target="https://en.wikipedia.org/wiki/Internet" TargetMode="External"/><Relationship Id="rId1" Type="http://schemas.openxmlformats.org/officeDocument/2006/relationships/slideLayout" Target="../slideLayouts/slideLayout2.xml"/><Relationship Id="rId6" Type="http://schemas.openxmlformats.org/officeDocument/2006/relationships/hyperlink" Target="https://en.wikipedia.org/wiki/Defamation" TargetMode="External"/><Relationship Id="rId11" Type="http://schemas.openxmlformats.org/officeDocument/2006/relationships/hyperlink" Target="https://en.wikipedia.org/wiki/Vandalism" TargetMode="External"/><Relationship Id="rId5" Type="http://schemas.openxmlformats.org/officeDocument/2006/relationships/hyperlink" Target="https://en.wikipedia.org/wiki/False_accusations" TargetMode="External"/><Relationship Id="rId10" Type="http://schemas.openxmlformats.org/officeDocument/2006/relationships/hyperlink" Target="https://en.wikipedia.org/wiki/Identity_theft" TargetMode="External"/><Relationship Id="rId4" Type="http://schemas.openxmlformats.org/officeDocument/2006/relationships/hyperlink" Target="https://en.wikipedia.org/wiki/Harass" TargetMode="External"/><Relationship Id="rId9" Type="http://schemas.openxmlformats.org/officeDocument/2006/relationships/hyperlink" Target="https://en.wikipedia.org/wiki/Surveillance" TargetMode="External"/><Relationship Id="rId14" Type="http://schemas.openxmlformats.org/officeDocument/2006/relationships/hyperlink" Target="https://en.wikipedia.org/wiki/Harassmen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oogle.com/search?client=firefox-b-d&amp;sca_esv=582133107&amp;q=stimulate&amp;si=ALGXSlYl_e3TsZvERASNGAvnwCgjCVDODewHWHBjMBl13-k_Qi30-K5waYiFeWMqk-ZJlUYBSsVENNTSCcxxUW7Ljpc1whxjbB8z5k7A3_iYkJJBwVkISsY%3D&amp;expnd=1" TargetMode="External"/><Relationship Id="rId2" Type="http://schemas.openxmlformats.org/officeDocument/2006/relationships/hyperlink" Target="https://www.google.com/url?sa=t&amp;rct=j&amp;q=&amp;esrc=s&amp;source=web&amp;cd=&amp;cad=rja&amp;uact=8&amp;ved=2ahUKEwi0g6eDmryCAxXb-TgGHfqoCF8QFnoECBYQAQ&amp;url=https%3A%2F%2Fblog.ipleaders.in%2Fcyber-pornography%2F&amp;usg=AOvVaw2L0kXJOLz7_NcYRBO3q0di&amp;opi=89978449"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hyperlink" Target="https://dictionary.cambridge.org/dictionary/english/apartment" TargetMode="External"/><Relationship Id="rId18" Type="http://schemas.openxmlformats.org/officeDocument/2006/relationships/hyperlink" Target="https://dictionary.cambridge.org/dictionary/english/card" TargetMode="External"/><Relationship Id="rId26" Type="http://schemas.openxmlformats.org/officeDocument/2006/relationships/hyperlink" Target="https://dictionary.cambridge.org/dictionary/english/money" TargetMode="External"/><Relationship Id="rId39" Type="http://schemas.openxmlformats.org/officeDocument/2006/relationships/hyperlink" Target="https://dictionary.cambridge.org/dictionary/english/become" TargetMode="External"/><Relationship Id="rId21" Type="http://schemas.openxmlformats.org/officeDocument/2006/relationships/hyperlink" Target="https://dictionary.cambridge.org/dictionary/english/equipment" TargetMode="External"/><Relationship Id="rId34" Type="http://schemas.openxmlformats.org/officeDocument/2006/relationships/hyperlink" Target="https://dictionary.cambridge.org/dictionary/english/price" TargetMode="External"/><Relationship Id="rId7" Type="http://schemas.openxmlformats.org/officeDocument/2006/relationships/hyperlink" Target="https://dictionary.cambridge.org/dictionary/english/lid" TargetMode="External"/><Relationship Id="rId2" Type="http://schemas.openxmlformats.org/officeDocument/2006/relationships/hyperlink" Target="https://dictionary.cambridge.org/dictionary/english/brand" TargetMode="External"/><Relationship Id="rId16" Type="http://schemas.openxmlformats.org/officeDocument/2006/relationships/hyperlink" Target="https://dictionary.cambridge.org/dictionary/english/steal" TargetMode="External"/><Relationship Id="rId20" Type="http://schemas.openxmlformats.org/officeDocument/2006/relationships/hyperlink" Target="https://dictionary.cambridge.org/dictionary/english/electronic" TargetMode="External"/><Relationship Id="rId29" Type="http://schemas.openxmlformats.org/officeDocument/2006/relationships/hyperlink" Target="https://dictionary.cambridge.org/dictionary/english/time" TargetMode="External"/><Relationship Id="rId41" Type="http://schemas.openxmlformats.org/officeDocument/2006/relationships/hyperlink" Target="https://dictionary.cambridge.org/dictionary/english/fall" TargetMode="External"/><Relationship Id="rId1" Type="http://schemas.openxmlformats.org/officeDocument/2006/relationships/slideLayout" Target="../slideLayouts/slideLayout2.xml"/><Relationship Id="rId6" Type="http://schemas.openxmlformats.org/officeDocument/2006/relationships/hyperlink" Target="https://dictionary.cambridge.org/dictionary/english/waste" TargetMode="External"/><Relationship Id="rId11" Type="http://schemas.openxmlformats.org/officeDocument/2006/relationships/hyperlink" Target="https://dictionary.cambridge.org/dictionary/english/restaurant" TargetMode="External"/><Relationship Id="rId24" Type="http://schemas.openxmlformats.org/officeDocument/2006/relationships/hyperlink" Target="https://dictionary.cambridge.org/dictionary/english/account" TargetMode="External"/><Relationship Id="rId32" Type="http://schemas.openxmlformats.org/officeDocument/2006/relationships/hyperlink" Target="https://dictionary.cambridge.org/dictionary/english/notice" TargetMode="External"/><Relationship Id="rId37" Type="http://schemas.openxmlformats.org/officeDocument/2006/relationships/hyperlink" Target="https://dictionary.cambridge.org/dictionary/english/possible" TargetMode="External"/><Relationship Id="rId40" Type="http://schemas.openxmlformats.org/officeDocument/2006/relationships/hyperlink" Target="https://dictionary.cambridge.org/dictionary/english/available" TargetMode="External"/><Relationship Id="rId5" Type="http://schemas.openxmlformats.org/officeDocument/2006/relationships/hyperlink" Target="https://dictionary.cambridge.org/dictionary/english/container" TargetMode="External"/><Relationship Id="rId15" Type="http://schemas.openxmlformats.org/officeDocument/2006/relationships/hyperlink" Target="https://dictionary.cambridge.org/dictionary/english/practice" TargetMode="External"/><Relationship Id="rId23" Type="http://schemas.openxmlformats.org/officeDocument/2006/relationships/hyperlink" Target="https://dictionary.cambridge.org/dictionary/english/their" TargetMode="External"/><Relationship Id="rId28" Type="http://schemas.openxmlformats.org/officeDocument/2006/relationships/hyperlink" Target="https://dictionary.cambridge.org/dictionary/english/period" TargetMode="External"/><Relationship Id="rId36" Type="http://schemas.openxmlformats.org/officeDocument/2006/relationships/hyperlink" Target="https://dictionary.cambridge.org/dictionary/english/profit" TargetMode="External"/><Relationship Id="rId10" Type="http://schemas.openxmlformats.org/officeDocument/2006/relationships/hyperlink" Target="https://dictionary.cambridge.org/dictionary/english/outside" TargetMode="External"/><Relationship Id="rId19" Type="http://schemas.openxmlformats.org/officeDocument/2006/relationships/hyperlink" Target="https://dictionary.cambridge.org/dictionary/english/detail" TargetMode="External"/><Relationship Id="rId31" Type="http://schemas.openxmlformats.org/officeDocument/2006/relationships/hyperlink" Target="https://dictionary.cambridge.org/dictionary/english/easily" TargetMode="External"/><Relationship Id="rId4" Type="http://schemas.openxmlformats.org/officeDocument/2006/relationships/hyperlink" Target="https://dictionary.cambridge.org/dictionary/english/large" TargetMode="External"/><Relationship Id="rId9" Type="http://schemas.openxmlformats.org/officeDocument/2006/relationships/hyperlink" Target="https://dictionary.cambridge.org/dictionary/english/edge" TargetMode="External"/><Relationship Id="rId14" Type="http://schemas.openxmlformats.org/officeDocument/2006/relationships/hyperlink" Target="https://dictionary.cambridge.org/dictionary/english/building" TargetMode="External"/><Relationship Id="rId22" Type="http://schemas.openxmlformats.org/officeDocument/2006/relationships/hyperlink" Target="https://dictionary.cambridge.org/dictionary/english/order" TargetMode="External"/><Relationship Id="rId27" Type="http://schemas.openxmlformats.org/officeDocument/2006/relationships/hyperlink" Target="https://dictionary.cambridge.org/dictionary/english/budget" TargetMode="External"/><Relationship Id="rId30" Type="http://schemas.openxmlformats.org/officeDocument/2006/relationships/hyperlink" Target="https://dictionary.cambridge.org/dictionary/english/amount" TargetMode="External"/><Relationship Id="rId35" Type="http://schemas.openxmlformats.org/officeDocument/2006/relationships/hyperlink" Target="https://dictionary.cambridge.org/dictionary/english/product" TargetMode="External"/><Relationship Id="rId8" Type="http://schemas.openxmlformats.org/officeDocument/2006/relationships/hyperlink" Target="https://dictionary.cambridge.org/dictionary/english/fixed" TargetMode="External"/><Relationship Id="rId3" Type="http://schemas.openxmlformats.org/officeDocument/2006/relationships/hyperlink" Target="https://dictionary.cambridge.org/dictionary/english/name" TargetMode="External"/><Relationship Id="rId12" Type="http://schemas.openxmlformats.org/officeDocument/2006/relationships/hyperlink" Target="https://dictionary.cambridge.org/dictionary/english/barbershop" TargetMode="External"/><Relationship Id="rId17" Type="http://schemas.openxmlformats.org/officeDocument/2006/relationships/hyperlink" Target="https://dictionary.cambridge.org/dictionary/english/credit" TargetMode="External"/><Relationship Id="rId25" Type="http://schemas.openxmlformats.org/officeDocument/2006/relationships/hyperlink" Target="https://dictionary.cambridge.org/dictionary/english/illegally" TargetMode="External"/><Relationship Id="rId33" Type="http://schemas.openxmlformats.org/officeDocument/2006/relationships/hyperlink" Target="https://dictionary.cambridge.org/dictionary/english/charge" TargetMode="External"/><Relationship Id="rId38" Type="http://schemas.openxmlformats.org/officeDocument/2006/relationships/hyperlink" Target="https://dictionary.cambridge.org/dictionary/english/similar"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dictionary.cambridge.org/dictionary/english/else" TargetMode="External"/><Relationship Id="rId13" Type="http://schemas.openxmlformats.org/officeDocument/2006/relationships/hyperlink" Target="https://dictionary.cambridge.org/dictionary/english/account" TargetMode="External"/><Relationship Id="rId3" Type="http://schemas.openxmlformats.org/officeDocument/2006/relationships/hyperlink" Target="https://dictionary.cambridge.org/dictionary/english/trick" TargetMode="External"/><Relationship Id="rId7" Type="http://schemas.openxmlformats.org/officeDocument/2006/relationships/hyperlink" Target="https://dictionary.cambridge.org/dictionary/english/allow" TargetMode="External"/><Relationship Id="rId12" Type="http://schemas.openxmlformats.org/officeDocument/2006/relationships/hyperlink" Target="https://dictionary.cambridge.org/dictionary/english/bank" TargetMode="External"/><Relationship Id="rId2" Type="http://schemas.openxmlformats.org/officeDocument/2006/relationships/hyperlink" Target="https://dictionary.cambridge.org/dictionary/english/attempt" TargetMode="External"/><Relationship Id="rId1" Type="http://schemas.openxmlformats.org/officeDocument/2006/relationships/slideLayout" Target="../slideLayouts/slideLayout2.xml"/><Relationship Id="rId6" Type="http://schemas.openxmlformats.org/officeDocument/2006/relationships/hyperlink" Target="https://dictionary.cambridge.org/dictionary/english/email" TargetMode="External"/><Relationship Id="rId11" Type="http://schemas.openxmlformats.org/officeDocument/2006/relationships/hyperlink" Target="https://dictionary.cambridge.org/dictionary/english/their" TargetMode="External"/><Relationship Id="rId5" Type="http://schemas.openxmlformats.org/officeDocument/2006/relationships/hyperlink" Target="https://dictionary.cambridge.org/dictionary/english/internet" TargetMode="External"/><Relationship Id="rId10" Type="http://schemas.openxmlformats.org/officeDocument/2006/relationships/hyperlink" Target="https://dictionary.cambridge.org/dictionary/english/example" TargetMode="External"/><Relationship Id="rId4" Type="http://schemas.openxmlformats.org/officeDocument/2006/relationships/hyperlink" Target="https://dictionary.cambridge.org/dictionary/english/information" TargetMode="External"/><Relationship Id="rId9" Type="http://schemas.openxmlformats.org/officeDocument/2006/relationships/hyperlink" Target="https://dictionary.cambridge.org/dictionary/english/money" TargetMode="External"/><Relationship Id="rId1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m/search?client=firefox-b-d&amp;sca_esv=bcf76c252b636167&amp;q=purporting&amp;si=ACC90nyOnVY18Aw7zUtkWPYo5mTnCG6ly3Yf3UJuNGj7altjY6H7XMrDj8_B-SK2VaIpJJPE80tYe9JL8vA6by6gKBwv3oIgOM5F4kl5lSB-rJ3Cxg5VC7Y%3D&amp;expnd=1&amp;sa=X&amp;ved=2ahUKEwir8ILsiaGJAxXI4jgGHVRTAJ4QyecJegQINxAP" TargetMode="External"/><Relationship Id="rId2" Type="http://schemas.openxmlformats.org/officeDocument/2006/relationships/hyperlink" Target="https://www.google.com/search?client=firefox-b-d&amp;sca_esv=bcf76c252b636167&amp;q=fraudulent&amp;si=ACC90nyOnVY18Aw7zUtkWPYo5mTnaAuK2Fn5eDkIABrSo7Fw1_sgJl2eXUcTTxFnqif-fRqPeVGuPpa6QNPFXoffbccFi7W0bR6qcy-hWxQOisQErbKrtV8%3D&amp;expnd=1&amp;sa=X&amp;ved=2ahUKEwir8ILsiaGJAxXI4jgGHVRTAJ4QyecJegQINxAO"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google.com/search?client=firefox-b-d&amp;sca_esv=bcf76c252b636167&amp;q=reputable&amp;si=ACC90nytWkp8tIhRuqKAL6XWXX-NHQ-P4A6dmuZh_5jvj1dzWLSGJJQ302TIiiuM9hkssmApj0Li0yEIRQK7p7Kns-XcL4OCND1oE_0scK6t2uKeG0rWiHM%3D&amp;expnd=1&amp;sa=X&amp;ved=2ahUKEwir8ILsiaGJAxXI4jgGHVRTAJ4QyecJegQINxA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oag.ca.gov/idtheft/facts/top-te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ictionary.cambridge.org/dictionary/english/damage" TargetMode="External"/><Relationship Id="rId2" Type="http://schemas.openxmlformats.org/officeDocument/2006/relationships/hyperlink" Target="https://dictionary.cambridge.org/dictionary/english/cause" TargetMode="External"/><Relationship Id="rId1" Type="http://schemas.openxmlformats.org/officeDocument/2006/relationships/slideLayout" Target="../slideLayouts/slideLayout2.xml"/><Relationship Id="rId5" Type="http://schemas.openxmlformats.org/officeDocument/2006/relationships/hyperlink" Target="https://www.experian.com/blogs/ask-experian/20-types-of-identity-theft-and-fraud/" TargetMode="External"/><Relationship Id="rId4" Type="http://schemas.openxmlformats.org/officeDocument/2006/relationships/hyperlink" Target="https://dictionary.cambridge.org/dictionary/english/destruction"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com/search?client=firefox-b-d&amp;sca_esv=581705471&amp;q=disruption&amp;si=ALGXSlbK6dNKc3P-z0hratVoTzWI1kEHbfnYgthcRn1-LOdKjO39UqA6YCz9FNqi3YHXYGKf9NCckOk5Ed1uVP0l6ZnJEz10UgIO4_bzKSrrvywDVkoqWyE%3D&amp;expnd=1" TargetMode="External"/><Relationship Id="rId2" Type="http://schemas.openxmlformats.org/officeDocument/2006/relationships/hyperlink" Target="https://www.google.com/search?client=firefox-b-d&amp;sca_esv=581705471&amp;q=politically&amp;si=ALGXSlYpmWhtmlIZKYHTCPXiYmMEXedpDHoPDC_2UZcmeGwhx_SY-zjcVKtu_2X5Os6r_69woHtVR-iZh7z1rAg5xT9nvzJk6G6GPz6P5guPLhWg-0Tlmvo%3D&amp;expnd=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wigan.gov.uk/Resident/Crime-Emergencies/Counter-terrorism/Cyber-terrorism.aspx"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criminaldefenselawyer.com/crime-penalties/federal/Harassment.htm" TargetMode="External"/><Relationship Id="rId2" Type="http://schemas.openxmlformats.org/officeDocument/2006/relationships/hyperlink" Target="https://www.alllaw.com/articles/nolo/personal-injury/tort-lawyers-law.html" TargetMode="External"/><Relationship Id="rId1" Type="http://schemas.openxmlformats.org/officeDocument/2006/relationships/slideLayout" Target="../slideLayouts/slideLayout2.xml"/><Relationship Id="rId6" Type="http://schemas.openxmlformats.org/officeDocument/2006/relationships/hyperlink" Target="https://blog.ccasociety.com/cyber-defamation/" TargetMode="External"/><Relationship Id="rId5" Type="http://schemas.openxmlformats.org/officeDocument/2006/relationships/hyperlink" Target="https://www.nolo.com/legal-encyclopedia/social-media-online-defamation.html" TargetMode="External"/><Relationship Id="rId4" Type="http://schemas.openxmlformats.org/officeDocument/2006/relationships/hyperlink" Target="https://www.nolo.com/legal-encyclopedia/crim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upcounsel.com/copyright-infringemen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ezylegal.in/blogs/cybercrime-against-individuals-in-india"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wipo.int/trademarks/en/" TargetMode="External"/><Relationship Id="rId2" Type="http://schemas.openxmlformats.org/officeDocument/2006/relationships/hyperlink" Target="https://www.wipo.int/patents/en/" TargetMode="External"/><Relationship Id="rId1" Type="http://schemas.openxmlformats.org/officeDocument/2006/relationships/slideLayout" Target="../slideLayouts/slideLayout2.xml"/><Relationship Id="rId4" Type="http://schemas.openxmlformats.org/officeDocument/2006/relationships/hyperlink" Target="https://www.wipo.int/about-ip/e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wipo.int/designs/en/"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hyperlink" Target="https://www.wipo.int/about-ip/en/" TargetMode="External"/><Relationship Id="rId5" Type="http://schemas.openxmlformats.org/officeDocument/2006/relationships/hyperlink" Target="https://www.wipo.int/tradesecrets/en/" TargetMode="External"/><Relationship Id="rId4" Type="http://schemas.openxmlformats.org/officeDocument/2006/relationships/hyperlink" Target="https://www.wipo.int/geo_indications/e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indiafilings.com/learn/intellectual-property-right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investopedia.com/terms/p/patent-pending.asp"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copyright.gov/what-is-copyright/"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tahmidurrahman.com/trademark-registration-in-bangladesh/"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www.wipo.int/designs/e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069780"/>
            <a:ext cx="8382000" cy="1368623"/>
          </a:xfrm>
        </p:spPr>
        <p:txBody>
          <a:bodyPr>
            <a:normAutofit/>
          </a:bodyPr>
          <a:lstStyle/>
          <a:p>
            <a:r>
              <a:rPr lang="en-US" sz="3100" b="1" dirty="0">
                <a:solidFill>
                  <a:srgbClr val="7030A0"/>
                </a:solidFill>
              </a:rPr>
              <a:t> </a:t>
            </a:r>
            <a:endParaRPr lang="en-US" sz="3600" b="1" dirty="0">
              <a:solidFill>
                <a:srgbClr val="7030A0"/>
              </a:solidFill>
            </a:endParaRPr>
          </a:p>
        </p:txBody>
      </p:sp>
      <p:sp>
        <p:nvSpPr>
          <p:cNvPr id="3" name="Subtitle 2"/>
          <p:cNvSpPr>
            <a:spLocks noGrp="1"/>
          </p:cNvSpPr>
          <p:nvPr>
            <p:ph type="subTitle" idx="1"/>
          </p:nvPr>
        </p:nvSpPr>
        <p:spPr>
          <a:xfrm>
            <a:off x="2743200" y="2667000"/>
            <a:ext cx="7239000" cy="3505200"/>
          </a:xfrm>
        </p:spPr>
        <p:txBody>
          <a:bodyPr>
            <a:normAutofit fontScale="70000" lnSpcReduction="20000"/>
          </a:bodyPr>
          <a:lstStyle/>
          <a:p>
            <a:r>
              <a:rPr lang="en-US" sz="1800" dirty="0"/>
              <a:t> </a:t>
            </a:r>
          </a:p>
          <a:p>
            <a:endParaRPr lang="en-US" baseline="0" dirty="0">
              <a:solidFill>
                <a:schemeClr val="tx1"/>
              </a:solidFill>
              <a:latin typeface="+mn-lt"/>
            </a:endParaRPr>
          </a:p>
          <a:p>
            <a:endParaRPr lang="en-US" baseline="0" dirty="0">
              <a:solidFill>
                <a:schemeClr val="tx1"/>
              </a:solidFill>
              <a:latin typeface="+mn-lt"/>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1600"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endParaRPr lang="en-US" sz="2300" b="1" dirty="0">
              <a:latin typeface="Arial" panose="020B0604020202020204" pitchFamily="34" charset="0"/>
              <a:cs typeface="Arial" panose="020B0604020202020204" pitchFamily="34" charset="0"/>
            </a:endParaRPr>
          </a:p>
          <a:p>
            <a:pPr marL="1371600" indent="-1371600">
              <a:spcBef>
                <a:spcPts val="0"/>
              </a:spcBef>
              <a:tabLst>
                <a:tab pos="971550" algn="l"/>
              </a:tabLst>
            </a:pPr>
            <a:r>
              <a:rPr lang="en-US" sz="2300" b="1" dirty="0">
                <a:latin typeface="Arial" panose="020B0604020202020204" pitchFamily="34" charset="0"/>
                <a:cs typeface="Arial" panose="020B0604020202020204" pitchFamily="34" charset="0"/>
              </a:rPr>
              <a:t>Presented</a:t>
            </a:r>
            <a:r>
              <a:rPr lang="bn-BD" sz="2300" b="1" dirty="0">
                <a:latin typeface="Arial" panose="020B0604020202020204" pitchFamily="34" charset="0"/>
                <a:cs typeface="Arial" panose="020B0604020202020204" pitchFamily="34" charset="0"/>
              </a:rPr>
              <a:t> by:</a:t>
            </a:r>
            <a:endParaRPr lang="en-GB" sz="2300" b="1" dirty="0">
              <a:latin typeface="Arial" panose="020B0604020202020204" pitchFamily="34" charset="0"/>
              <a:ea typeface="MS Mincho" panose="02020609040205080304" pitchFamily="49" charset="-128"/>
              <a:cs typeface="Arial" panose="020B0604020202020204" pitchFamily="34" charset="0"/>
            </a:endParaRPr>
          </a:p>
          <a:p>
            <a:pPr marL="1371600" indent="-1371600">
              <a:spcBef>
                <a:spcPts val="0"/>
              </a:spcBef>
              <a:tabLst>
                <a:tab pos="971550" algn="l"/>
              </a:tabLst>
            </a:pPr>
            <a:endParaRPr lang="en-GB" sz="2800" b="1" dirty="0">
              <a:ea typeface="MS Mincho" panose="02020609040205080304" pitchFamily="49" charset="-128"/>
              <a:cs typeface="Arial" panose="020B0604020202020204" pitchFamily="34" charset="0"/>
            </a:endParaRPr>
          </a:p>
          <a:p>
            <a:pPr marL="1371600" indent="-1371600">
              <a:spcBef>
                <a:spcPts val="0"/>
              </a:spcBef>
              <a:tabLst>
                <a:tab pos="971550" algn="l"/>
              </a:tabLst>
            </a:pPr>
            <a:r>
              <a:rPr lang="en-GB" sz="2800" b="1" dirty="0">
                <a:ea typeface="MS Mincho" panose="02020609040205080304" pitchFamily="49" charset="-128"/>
                <a:cs typeface="Arial" panose="020B0604020202020204" pitchFamily="34" charset="0"/>
              </a:rPr>
              <a:t>Dr. </a:t>
            </a:r>
            <a:r>
              <a:rPr lang="en-GB" sz="2800" b="1" dirty="0" err="1">
                <a:ea typeface="MS Mincho" panose="02020609040205080304" pitchFamily="49" charset="-128"/>
                <a:cs typeface="Arial" panose="020B0604020202020204" pitchFamily="34" charset="0"/>
              </a:rPr>
              <a:t>Mst</a:t>
            </a:r>
            <a:r>
              <a:rPr lang="en-GB" sz="2800" b="1" dirty="0">
                <a:ea typeface="MS Mincho" panose="02020609040205080304" pitchFamily="49" charset="-128"/>
                <a:cs typeface="Arial" panose="020B0604020202020204" pitchFamily="34" charset="0"/>
              </a:rPr>
              <a:t>. </a:t>
            </a:r>
            <a:r>
              <a:rPr lang="en-GB" sz="2800" b="1" dirty="0" err="1">
                <a:ea typeface="MS Mincho" panose="02020609040205080304" pitchFamily="49" charset="-128"/>
                <a:cs typeface="Arial" panose="020B0604020202020204" pitchFamily="34" charset="0"/>
              </a:rPr>
              <a:t>Jannatul</a:t>
            </a:r>
            <a:r>
              <a:rPr lang="en-GB" sz="2800" b="1" dirty="0">
                <a:ea typeface="MS Mincho" panose="02020609040205080304" pitchFamily="49" charset="-128"/>
                <a:cs typeface="Arial" panose="020B0604020202020204" pitchFamily="34" charset="0"/>
              </a:rPr>
              <a:t> Ferdous</a:t>
            </a:r>
            <a:endParaRPr lang="en-US" sz="2800" dirty="0">
              <a:ea typeface="MS Mincho" panose="02020609040205080304" pitchFamily="49" charset="-128"/>
            </a:endParaRPr>
          </a:p>
          <a:p>
            <a:pPr marL="1371600" indent="-1371600">
              <a:spcBef>
                <a:spcPts val="0"/>
              </a:spcBef>
              <a:tabLst>
                <a:tab pos="971550" algn="l"/>
              </a:tabLst>
            </a:pPr>
            <a:r>
              <a:rPr lang="en-GB" sz="2800" dirty="0">
                <a:ea typeface="MS Mincho" panose="02020609040205080304" pitchFamily="49" charset="-128"/>
              </a:rPr>
              <a:t>Professor</a:t>
            </a:r>
          </a:p>
          <a:p>
            <a:pPr marL="1371600" indent="-1371600">
              <a:spcBef>
                <a:spcPts val="0"/>
              </a:spcBef>
              <a:tabLst>
                <a:tab pos="971550" algn="l"/>
              </a:tabLst>
            </a:pPr>
            <a:r>
              <a:rPr lang="en-GB" sz="2800" dirty="0">
                <a:ea typeface="MS Mincho" panose="02020609040205080304" pitchFamily="49" charset="-128"/>
              </a:rPr>
              <a:t>Department of Computer Science and Engineering</a:t>
            </a:r>
            <a:endParaRPr lang="en-US" sz="2800" dirty="0">
              <a:ea typeface="MS Mincho" panose="02020609040205080304" pitchFamily="49" charset="-128"/>
            </a:endParaRPr>
          </a:p>
          <a:p>
            <a:pPr marL="1371600" indent="-1371600">
              <a:spcBef>
                <a:spcPts val="0"/>
              </a:spcBef>
              <a:tabLst>
                <a:tab pos="971550" algn="l"/>
              </a:tabLst>
            </a:pPr>
            <a:r>
              <a:rPr lang="en-GB" sz="2800" b="1" dirty="0" err="1">
                <a:ea typeface="MS PGothic" panose="020B0600070205080204" pitchFamily="34" charset="-128"/>
                <a:cs typeface="Arial" panose="020B0604020202020204" pitchFamily="34" charset="0"/>
              </a:rPr>
              <a:t>Jatiya</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Kabi</a:t>
            </a:r>
            <a:r>
              <a:rPr lang="en-GB" sz="2800" b="1" dirty="0">
                <a:ea typeface="MS PGothic" panose="020B0600070205080204" pitchFamily="34" charset="-128"/>
                <a:cs typeface="Arial" panose="020B0604020202020204" pitchFamily="34" charset="0"/>
              </a:rPr>
              <a:t> </a:t>
            </a:r>
            <a:r>
              <a:rPr lang="en-GB" sz="2800" b="1" dirty="0" err="1">
                <a:ea typeface="MS PGothic" panose="020B0600070205080204" pitchFamily="34" charset="-128"/>
                <a:cs typeface="Arial" panose="020B0604020202020204" pitchFamily="34" charset="0"/>
              </a:rPr>
              <a:t>Kazi</a:t>
            </a:r>
            <a:r>
              <a:rPr lang="en-GB" sz="2800" b="1" dirty="0">
                <a:ea typeface="MS PGothic" panose="020B0600070205080204" pitchFamily="34" charset="-128"/>
                <a:cs typeface="Arial" panose="020B0604020202020204" pitchFamily="34" charset="0"/>
              </a:rPr>
              <a:t> Nazrul Islam University, Bangladesh</a:t>
            </a:r>
            <a:endParaRPr lang="en-US" sz="2800" dirty="0">
              <a:ea typeface="MS Mincho" panose="02020609040205080304" pitchFamily="49" charset="-128"/>
            </a:endParaRPr>
          </a:p>
          <a:p>
            <a:pPr marL="1371600" indent="-1371600">
              <a:spcBef>
                <a:spcPts val="0"/>
              </a:spcBef>
              <a:tabLst>
                <a:tab pos="971550" algn="l"/>
              </a:tabLst>
            </a:pPr>
            <a:r>
              <a:rPr lang="en-AU" sz="2800" dirty="0">
                <a:ea typeface="MS Mincho" panose="02020609040205080304" pitchFamily="49" charset="-128"/>
              </a:rPr>
              <a:t>Email: </a:t>
            </a:r>
            <a:r>
              <a:rPr lang="en-AU" sz="2800" dirty="0">
                <a:ea typeface="MS Mincho" panose="02020609040205080304" pitchFamily="49" charset="-128"/>
                <a:hlinkClick r:id="rId3">
                  <a:extLst>
                    <a:ext uri="{A12FA001-AC4F-418D-AE19-62706E023703}">
                      <ahyp:hlinkClr xmlns:ahyp="http://schemas.microsoft.com/office/drawing/2018/hyperlinkcolor" val="tx"/>
                    </a:ext>
                  </a:extLst>
                </a:hlinkClick>
              </a:rPr>
              <a:t>mjferdous_cse@jkkniu.edu.bd</a:t>
            </a:r>
            <a:r>
              <a:rPr lang="en-AU" sz="2800" dirty="0">
                <a:ea typeface="MS Mincho" panose="02020609040205080304" pitchFamily="49" charset="-128"/>
              </a:rPr>
              <a:t>, mjannatul@gmail.com</a:t>
            </a:r>
            <a:r>
              <a:rPr lang="en-GB" sz="2800" b="1" dirty="0">
                <a:ea typeface="MS PGothic" panose="020B0600070205080204" pitchFamily="34" charset="-128"/>
                <a:cs typeface="Arial" panose="020B0604020202020204" pitchFamily="34" charset="0"/>
              </a:rPr>
              <a:t>	</a:t>
            </a:r>
            <a:endParaRPr lang="en-US" sz="2800" dirty="0">
              <a:ea typeface="MS Mincho" panose="02020609040205080304" pitchFamily="49" charset="-128"/>
            </a:endParaRPr>
          </a:p>
          <a:p>
            <a:endParaRPr lang="en-US" dirty="0">
              <a:solidFill>
                <a:schemeClr val="tx1"/>
              </a:solidFill>
            </a:endParaRPr>
          </a:p>
        </p:txBody>
      </p:sp>
      <p:pic>
        <p:nvPicPr>
          <p:cNvPr id="5" name="Picture 3" descr="C:\Users\User\Desktop\jkkniu_monogram.jpg"/>
          <p:cNvPicPr>
            <a:picLocks noChangeAspect="1" noChangeArrowheads="1"/>
          </p:cNvPicPr>
          <p:nvPr/>
        </p:nvPicPr>
        <p:blipFill>
          <a:blip r:embed="rId4"/>
          <a:srcRect/>
          <a:stretch>
            <a:fillRect/>
          </a:stretch>
        </p:blipFill>
        <p:spPr bwMode="auto">
          <a:xfrm>
            <a:off x="5378254" y="2023887"/>
            <a:ext cx="1765497" cy="1709915"/>
          </a:xfrm>
          <a:prstGeom prst="rect">
            <a:avLst/>
          </a:prstGeom>
          <a:noFill/>
          <a:ln>
            <a:solidFill>
              <a:schemeClr val="tx1"/>
            </a:solidFill>
          </a:ln>
        </p:spPr>
      </p:pic>
      <p:sp>
        <p:nvSpPr>
          <p:cNvPr id="7" name="Rectangle 6"/>
          <p:cNvSpPr/>
          <p:nvPr/>
        </p:nvSpPr>
        <p:spPr>
          <a:xfrm>
            <a:off x="5105401" y="6400800"/>
            <a:ext cx="2007665" cy="369332"/>
          </a:xfrm>
          <a:prstGeom prst="rect">
            <a:avLst/>
          </a:prstGeom>
        </p:spPr>
        <p:txBody>
          <a:bodyPr wrap="none">
            <a:spAutoFit/>
          </a:bodyPr>
          <a:lstStyle/>
          <a:p>
            <a:r>
              <a:rPr lang="en-US" dirty="0"/>
              <a:t>22</a:t>
            </a:r>
            <a:r>
              <a:rPr lang="en-US" baseline="30000" dirty="0"/>
              <a:t>nd</a:t>
            </a:r>
            <a:r>
              <a:rPr lang="en-US" dirty="0"/>
              <a:t>  October, 2024</a:t>
            </a:r>
          </a:p>
        </p:txBody>
      </p:sp>
      <p:sp>
        <p:nvSpPr>
          <p:cNvPr id="8" name="TextBox 7">
            <a:extLst>
              <a:ext uri="{FF2B5EF4-FFF2-40B4-BE49-F238E27FC236}">
                <a16:creationId xmlns:a16="http://schemas.microsoft.com/office/drawing/2014/main" id="{D7F9C3C6-1A5D-498C-99EB-033CEDC0D64E}"/>
              </a:ext>
            </a:extLst>
          </p:cNvPr>
          <p:cNvSpPr txBox="1"/>
          <p:nvPr/>
        </p:nvSpPr>
        <p:spPr>
          <a:xfrm>
            <a:off x="2286000" y="685803"/>
            <a:ext cx="7848600" cy="1015663"/>
          </a:xfrm>
          <a:prstGeom prst="rect">
            <a:avLst/>
          </a:prstGeom>
          <a:noFill/>
        </p:spPr>
        <p:txBody>
          <a:bodyPr wrap="square">
            <a:spAutoFit/>
          </a:bodyPr>
          <a:lstStyle/>
          <a:p>
            <a:pPr algn="ctr"/>
            <a:r>
              <a:rPr lang="en-US" sz="2800" dirty="0">
                <a:solidFill>
                  <a:srgbClr val="7030A0"/>
                </a:solidFill>
                <a:latin typeface="Arial" panose="020B0604020202020204" pitchFamily="34" charset="0"/>
                <a:ea typeface="Calibri" panose="020F0502020204030204" pitchFamily="34" charset="0"/>
                <a:cs typeface="Arial" panose="020B0604020202020204" pitchFamily="34" charset="0"/>
              </a:rPr>
              <a:t>CSE 229:</a:t>
            </a:r>
            <a:r>
              <a:rPr lang="en-US" sz="3200" dirty="0">
                <a:latin typeface="Calibri" panose="020F0502020204030204" pitchFamily="34" charset="0"/>
                <a:ea typeface="Calibri" panose="020F0502020204030204" pitchFamily="34" charset="0"/>
                <a:cs typeface="Times New Roman" panose="02020603050405020304" pitchFamily="18" charset="0"/>
              </a:rPr>
              <a:t>Engineering ethics and cyber law</a:t>
            </a:r>
          </a:p>
          <a:p>
            <a:pPr algn="ct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32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4DA53B6-EFC3-33CB-E40C-F9E0ADFDC8DB}"/>
              </a:ext>
            </a:extLst>
          </p:cNvPr>
          <p:cNvPicPr>
            <a:picLocks noGrp="1" noChangeAspect="1"/>
          </p:cNvPicPr>
          <p:nvPr>
            <p:ph idx="1"/>
          </p:nvPr>
        </p:nvPicPr>
        <p:blipFill>
          <a:blip r:embed="rId2"/>
          <a:stretch>
            <a:fillRect/>
          </a:stretch>
        </p:blipFill>
        <p:spPr>
          <a:xfrm>
            <a:off x="329988" y="880747"/>
            <a:ext cx="3581612" cy="2878455"/>
          </a:xfrm>
          <a:prstGeom prst="rect">
            <a:avLst/>
          </a:prstGeom>
        </p:spPr>
      </p:pic>
      <p:sp>
        <p:nvSpPr>
          <p:cNvPr id="4" name="Date Placeholder 3">
            <a:extLst>
              <a:ext uri="{FF2B5EF4-FFF2-40B4-BE49-F238E27FC236}">
                <a16:creationId xmlns:a16="http://schemas.microsoft.com/office/drawing/2014/main" id="{313A2499-4AB0-182D-528D-81F753C599B7}"/>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BF564968-C45B-710F-0989-76190958E0B8}"/>
              </a:ext>
            </a:extLst>
          </p:cNvPr>
          <p:cNvSpPr>
            <a:spLocks noGrp="1"/>
          </p:cNvSpPr>
          <p:nvPr>
            <p:ph type="sldNum" sz="quarter" idx="12"/>
          </p:nvPr>
        </p:nvSpPr>
        <p:spPr/>
        <p:txBody>
          <a:bodyPr/>
          <a:lstStyle/>
          <a:p>
            <a:fld id="{77952762-FE96-4E6C-A37C-1133FEC00D54}" type="slidenum">
              <a:rPr lang="en-US" smtClean="0"/>
              <a:t>10</a:t>
            </a:fld>
            <a:endParaRPr lang="en-US"/>
          </a:p>
        </p:txBody>
      </p:sp>
      <p:pic>
        <p:nvPicPr>
          <p:cNvPr id="7" name="Picture 6">
            <a:extLst>
              <a:ext uri="{FF2B5EF4-FFF2-40B4-BE49-F238E27FC236}">
                <a16:creationId xmlns:a16="http://schemas.microsoft.com/office/drawing/2014/main" id="{B1A2C2FC-9F0F-64D4-3962-A1FC03C3FF25}"/>
              </a:ext>
            </a:extLst>
          </p:cNvPr>
          <p:cNvPicPr>
            <a:picLocks noChangeAspect="1"/>
          </p:cNvPicPr>
          <p:nvPr/>
        </p:nvPicPr>
        <p:blipFill>
          <a:blip r:embed="rId3"/>
          <a:stretch>
            <a:fillRect/>
          </a:stretch>
        </p:blipFill>
        <p:spPr>
          <a:xfrm>
            <a:off x="4236720" y="880746"/>
            <a:ext cx="3581612" cy="2776855"/>
          </a:xfrm>
          <a:prstGeom prst="rect">
            <a:avLst/>
          </a:prstGeom>
        </p:spPr>
      </p:pic>
      <p:pic>
        <p:nvPicPr>
          <p:cNvPr id="8" name="Picture 7">
            <a:extLst>
              <a:ext uri="{FF2B5EF4-FFF2-40B4-BE49-F238E27FC236}">
                <a16:creationId xmlns:a16="http://schemas.microsoft.com/office/drawing/2014/main" id="{78011806-5A62-67D2-2CD0-546C43D83C5E}"/>
              </a:ext>
            </a:extLst>
          </p:cNvPr>
          <p:cNvPicPr>
            <a:picLocks noChangeAspect="1"/>
          </p:cNvPicPr>
          <p:nvPr/>
        </p:nvPicPr>
        <p:blipFill>
          <a:blip r:embed="rId4"/>
          <a:stretch>
            <a:fillRect/>
          </a:stretch>
        </p:blipFill>
        <p:spPr>
          <a:xfrm>
            <a:off x="7955280" y="836930"/>
            <a:ext cx="3581612" cy="2820670"/>
          </a:xfrm>
          <a:prstGeom prst="rect">
            <a:avLst/>
          </a:prstGeom>
        </p:spPr>
      </p:pic>
      <p:pic>
        <p:nvPicPr>
          <p:cNvPr id="10" name="Picture 9">
            <a:extLst>
              <a:ext uri="{FF2B5EF4-FFF2-40B4-BE49-F238E27FC236}">
                <a16:creationId xmlns:a16="http://schemas.microsoft.com/office/drawing/2014/main" id="{570222FD-E250-6AA2-266B-3EFB1C1DBD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 y="3759200"/>
            <a:ext cx="3393440" cy="2597150"/>
          </a:xfrm>
          <a:prstGeom prst="rect">
            <a:avLst/>
          </a:prstGeom>
        </p:spPr>
      </p:pic>
      <p:pic>
        <p:nvPicPr>
          <p:cNvPr id="11" name="Picture 10">
            <a:extLst>
              <a:ext uri="{FF2B5EF4-FFF2-40B4-BE49-F238E27FC236}">
                <a16:creationId xmlns:a16="http://schemas.microsoft.com/office/drawing/2014/main" id="{CD4E1C10-DE63-C918-C1AE-57AC8902BD38}"/>
              </a:ext>
            </a:extLst>
          </p:cNvPr>
          <p:cNvPicPr>
            <a:picLocks noChangeAspect="1"/>
          </p:cNvPicPr>
          <p:nvPr/>
        </p:nvPicPr>
        <p:blipFill>
          <a:blip r:embed="rId6"/>
          <a:stretch>
            <a:fillRect/>
          </a:stretch>
        </p:blipFill>
        <p:spPr>
          <a:xfrm>
            <a:off x="4300220" y="3660459"/>
            <a:ext cx="3518112" cy="2878455"/>
          </a:xfrm>
          <a:prstGeom prst="rect">
            <a:avLst/>
          </a:prstGeom>
        </p:spPr>
      </p:pic>
      <p:pic>
        <p:nvPicPr>
          <p:cNvPr id="13" name="Picture 12">
            <a:extLst>
              <a:ext uri="{FF2B5EF4-FFF2-40B4-BE49-F238E27FC236}">
                <a16:creationId xmlns:a16="http://schemas.microsoft.com/office/drawing/2014/main" id="{AF1F4651-72A7-B132-5D8A-438EA40BA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3348" y="3657601"/>
            <a:ext cx="3581612" cy="2698751"/>
          </a:xfrm>
          <a:prstGeom prst="rect">
            <a:avLst/>
          </a:prstGeom>
        </p:spPr>
      </p:pic>
    </p:spTree>
    <p:extLst>
      <p:ext uri="{BB962C8B-B14F-4D97-AF65-F5344CB8AC3E}">
        <p14:creationId xmlns:p14="http://schemas.microsoft.com/office/powerpoint/2010/main" val="399045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C196050-34D8-90FF-099B-3A6119C29BF2}"/>
              </a:ext>
            </a:extLst>
          </p:cNvPr>
          <p:cNvPicPr>
            <a:picLocks noGrp="1" noChangeAspect="1"/>
          </p:cNvPicPr>
          <p:nvPr>
            <p:ph idx="1"/>
          </p:nvPr>
        </p:nvPicPr>
        <p:blipFill>
          <a:blip r:embed="rId2"/>
          <a:stretch>
            <a:fillRect/>
          </a:stretch>
        </p:blipFill>
        <p:spPr>
          <a:xfrm>
            <a:off x="451908" y="596267"/>
            <a:ext cx="4252172" cy="3030855"/>
          </a:xfrm>
          <a:prstGeom prst="rect">
            <a:avLst/>
          </a:prstGeom>
        </p:spPr>
      </p:pic>
      <p:sp>
        <p:nvSpPr>
          <p:cNvPr id="4" name="Date Placeholder 3">
            <a:extLst>
              <a:ext uri="{FF2B5EF4-FFF2-40B4-BE49-F238E27FC236}">
                <a16:creationId xmlns:a16="http://schemas.microsoft.com/office/drawing/2014/main" id="{9686E0A5-103A-C621-6E98-13D4223867F2}"/>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FA552D0D-82BC-0A54-EA9D-39990387B14B}"/>
              </a:ext>
            </a:extLst>
          </p:cNvPr>
          <p:cNvSpPr>
            <a:spLocks noGrp="1"/>
          </p:cNvSpPr>
          <p:nvPr>
            <p:ph type="sldNum" sz="quarter" idx="12"/>
          </p:nvPr>
        </p:nvSpPr>
        <p:spPr/>
        <p:txBody>
          <a:bodyPr/>
          <a:lstStyle/>
          <a:p>
            <a:fld id="{77952762-FE96-4E6C-A37C-1133FEC00D54}" type="slidenum">
              <a:rPr lang="en-US" smtClean="0"/>
              <a:t>11</a:t>
            </a:fld>
            <a:endParaRPr lang="en-US"/>
          </a:p>
        </p:txBody>
      </p:sp>
      <p:pic>
        <p:nvPicPr>
          <p:cNvPr id="8" name="Picture 7">
            <a:extLst>
              <a:ext uri="{FF2B5EF4-FFF2-40B4-BE49-F238E27FC236}">
                <a16:creationId xmlns:a16="http://schemas.microsoft.com/office/drawing/2014/main" id="{A0D140F2-E1F5-8B42-853D-7DD87426B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668" y="596265"/>
            <a:ext cx="4252172" cy="3406776"/>
          </a:xfrm>
          <a:prstGeom prst="rect">
            <a:avLst/>
          </a:prstGeom>
        </p:spPr>
      </p:pic>
      <p:pic>
        <p:nvPicPr>
          <p:cNvPr id="9" name="Picture 8">
            <a:extLst>
              <a:ext uri="{FF2B5EF4-FFF2-40B4-BE49-F238E27FC236}">
                <a16:creationId xmlns:a16="http://schemas.microsoft.com/office/drawing/2014/main" id="{2C89665E-B5A3-1889-F1D2-6C9A20AEF29C}"/>
              </a:ext>
            </a:extLst>
          </p:cNvPr>
          <p:cNvPicPr>
            <a:picLocks noChangeAspect="1"/>
          </p:cNvPicPr>
          <p:nvPr/>
        </p:nvPicPr>
        <p:blipFill>
          <a:blip r:embed="rId4"/>
          <a:stretch>
            <a:fillRect/>
          </a:stretch>
        </p:blipFill>
        <p:spPr>
          <a:xfrm>
            <a:off x="838200" y="3719049"/>
            <a:ext cx="3708796" cy="2234713"/>
          </a:xfrm>
          <a:prstGeom prst="rect">
            <a:avLst/>
          </a:prstGeom>
        </p:spPr>
      </p:pic>
    </p:spTree>
    <p:extLst>
      <p:ext uri="{BB962C8B-B14F-4D97-AF65-F5344CB8AC3E}">
        <p14:creationId xmlns:p14="http://schemas.microsoft.com/office/powerpoint/2010/main" val="417317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FA6EF-3CEB-AAB3-F506-049D5E062C3A}"/>
              </a:ext>
            </a:extLst>
          </p:cNvPr>
          <p:cNvSpPr>
            <a:spLocks noGrp="1"/>
          </p:cNvSpPr>
          <p:nvPr>
            <p:ph idx="1"/>
          </p:nvPr>
        </p:nvSpPr>
        <p:spPr>
          <a:xfrm>
            <a:off x="838200" y="274320"/>
            <a:ext cx="10515600" cy="5902643"/>
          </a:xfrm>
        </p:spPr>
        <p:txBody>
          <a:bodyPr>
            <a:normAutofit fontScale="70000" lnSpcReduction="20000"/>
          </a:bodyPr>
          <a:lstStyle/>
          <a:p>
            <a:pPr marL="0" indent="0">
              <a:buNone/>
            </a:pPr>
            <a:r>
              <a:rPr lang="en-US" b="1" dirty="0"/>
              <a:t>Type of Cybercrime</a:t>
            </a:r>
          </a:p>
          <a:p>
            <a:pPr>
              <a:buFont typeface="Arial" panose="020B0604020202020204" pitchFamily="34" charset="0"/>
              <a:buChar char="•"/>
            </a:pPr>
            <a:r>
              <a:rPr lang="en-US" dirty="0"/>
              <a:t>The following list presents the common types of cybercrimes:</a:t>
            </a:r>
          </a:p>
          <a:p>
            <a:pPr>
              <a:buFont typeface="Arial" panose="020B0604020202020204" pitchFamily="34" charset="0"/>
              <a:buChar char="•"/>
            </a:pPr>
            <a:r>
              <a:rPr lang="en-US" b="1" dirty="0"/>
              <a:t>Computer Fraud: </a:t>
            </a:r>
            <a:r>
              <a:rPr lang="en-US" dirty="0"/>
              <a:t>Intentional deception for personal gain via the use of computer systems.</a:t>
            </a:r>
          </a:p>
          <a:p>
            <a:pPr>
              <a:buFont typeface="Arial" panose="020B0604020202020204" pitchFamily="34" charset="0"/>
              <a:buChar char="•"/>
            </a:pPr>
            <a:r>
              <a:rPr lang="en-US" b="1" dirty="0"/>
              <a:t>Privacy violation: </a:t>
            </a:r>
            <a:r>
              <a:rPr lang="en-US" dirty="0"/>
              <a:t>Exposing personal information such as email addresses, phone numbers, and account details, etc. on social media, hacking websites, etc.</a:t>
            </a:r>
          </a:p>
          <a:p>
            <a:pPr>
              <a:buFont typeface="Arial" panose="020B0604020202020204" pitchFamily="34" charset="0"/>
              <a:buChar char="•"/>
            </a:pPr>
            <a:r>
              <a:rPr lang="en-US" b="1" dirty="0"/>
              <a:t>Identity Theft: </a:t>
            </a:r>
            <a:r>
              <a:rPr lang="en-US" dirty="0"/>
              <a:t>Stealing personal information from somebody and impersonating that person.</a:t>
            </a:r>
          </a:p>
          <a:p>
            <a:pPr>
              <a:buFont typeface="Arial" panose="020B0604020202020204" pitchFamily="34" charset="0"/>
              <a:buChar char="•"/>
            </a:pPr>
            <a:r>
              <a:rPr lang="en-US" b="1" dirty="0"/>
              <a:t>Sharing copyrighted files/information: </a:t>
            </a:r>
            <a:r>
              <a:rPr lang="en-US" dirty="0"/>
              <a:t>This involves distributing copyright-protected files such as eBooks and computer programs etc.</a:t>
            </a:r>
          </a:p>
          <a:p>
            <a:pPr>
              <a:buFont typeface="Arial" panose="020B0604020202020204" pitchFamily="34" charset="0"/>
              <a:buChar char="•"/>
            </a:pPr>
            <a:r>
              <a:rPr lang="en-US" b="1" dirty="0"/>
              <a:t>Electronic funds transfer: </a:t>
            </a:r>
            <a:r>
              <a:rPr lang="en-US" dirty="0"/>
              <a:t>This involves gaining un-authorized access to bank </a:t>
            </a:r>
            <a:r>
              <a:rPr lang="en-US" dirty="0">
                <a:hlinkClick r:id="rId2"/>
              </a:rPr>
              <a:t>computer networks </a:t>
            </a:r>
            <a:r>
              <a:rPr lang="en-US" dirty="0"/>
              <a:t>and making illegal fund transfers.</a:t>
            </a:r>
          </a:p>
          <a:p>
            <a:pPr>
              <a:buFont typeface="Arial" panose="020B0604020202020204" pitchFamily="34" charset="0"/>
              <a:buChar char="•"/>
            </a:pPr>
            <a:r>
              <a:rPr lang="en-US" b="1" dirty="0"/>
              <a:t>Electronic money laundering: </a:t>
            </a:r>
            <a:r>
              <a:rPr lang="en-US" dirty="0"/>
              <a:t>This involves the use of a computer to launder money.</a:t>
            </a:r>
          </a:p>
          <a:p>
            <a:pPr>
              <a:buFont typeface="Arial" panose="020B0604020202020204" pitchFamily="34" charset="0"/>
              <a:buChar char="•"/>
            </a:pPr>
            <a:r>
              <a:rPr lang="en-US" b="1" dirty="0"/>
              <a:t>ATM Fraud: </a:t>
            </a:r>
            <a:r>
              <a:rPr lang="en-US" dirty="0"/>
              <a:t>This involves intercepting ATM card details such as account numbers and PINs. These details are then used to withdraw funds from the intercepted accounts.</a:t>
            </a:r>
          </a:p>
          <a:p>
            <a:pPr>
              <a:buFont typeface="Arial" panose="020B0604020202020204" pitchFamily="34" charset="0"/>
              <a:buChar char="•"/>
            </a:pPr>
            <a:r>
              <a:rPr lang="en-US" b="1" dirty="0"/>
              <a:t>Denial of Service Attacks: </a:t>
            </a:r>
            <a:r>
              <a:rPr lang="en-US" dirty="0"/>
              <a:t>This involves the use of computers in multiple locations to attack servers with a view of shutting them down.</a:t>
            </a:r>
          </a:p>
          <a:p>
            <a:pPr>
              <a:buFont typeface="Arial" panose="020B0604020202020204" pitchFamily="34" charset="0"/>
              <a:buChar char="•"/>
            </a:pPr>
            <a:r>
              <a:rPr lang="en-US" b="1" dirty="0"/>
              <a:t>Spam: </a:t>
            </a:r>
            <a:r>
              <a:rPr lang="en-US" dirty="0"/>
              <a:t>Sending unauthorized emails. These emails usually contain advertisements.</a:t>
            </a:r>
          </a:p>
          <a:p>
            <a:r>
              <a:rPr lang="en-US" dirty="0"/>
              <a:t>unauthorized</a:t>
            </a:r>
          </a:p>
        </p:txBody>
      </p:sp>
      <p:sp>
        <p:nvSpPr>
          <p:cNvPr id="4" name="Date Placeholder 3">
            <a:extLst>
              <a:ext uri="{FF2B5EF4-FFF2-40B4-BE49-F238E27FC236}">
                <a16:creationId xmlns:a16="http://schemas.microsoft.com/office/drawing/2014/main" id="{6302AE52-45DB-25A4-18FA-6DC1284C49B7}"/>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CB50E112-94A9-78F8-98D2-4F9C23B1E524}"/>
              </a:ext>
            </a:extLst>
          </p:cNvPr>
          <p:cNvSpPr>
            <a:spLocks noGrp="1"/>
          </p:cNvSpPr>
          <p:nvPr>
            <p:ph type="sldNum" sz="quarter" idx="12"/>
          </p:nvPr>
        </p:nvSpPr>
        <p:spPr/>
        <p:txBody>
          <a:bodyPr/>
          <a:lstStyle/>
          <a:p>
            <a:fld id="{77952762-FE96-4E6C-A37C-1133FEC00D54}" type="slidenum">
              <a:rPr lang="en-US" smtClean="0"/>
              <a:t>12</a:t>
            </a:fld>
            <a:endParaRPr lang="en-US" dirty="0"/>
          </a:p>
        </p:txBody>
      </p:sp>
    </p:spTree>
    <p:extLst>
      <p:ext uri="{BB962C8B-B14F-4D97-AF65-F5344CB8AC3E}">
        <p14:creationId xmlns:p14="http://schemas.microsoft.com/office/powerpoint/2010/main" val="395348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0043-9263-A460-0163-E08F0154CAAA}"/>
              </a:ext>
            </a:extLst>
          </p:cNvPr>
          <p:cNvSpPr>
            <a:spLocks noGrp="1"/>
          </p:cNvSpPr>
          <p:nvPr>
            <p:ph type="title"/>
          </p:nvPr>
        </p:nvSpPr>
        <p:spPr/>
        <p:txBody>
          <a:bodyPr>
            <a:normAutofit/>
          </a:bodyPr>
          <a:lstStyle/>
          <a:p>
            <a:pPr algn="ctr"/>
            <a:r>
              <a:rPr lang="en-US" sz="3200" b="1" dirty="0">
                <a:solidFill>
                  <a:srgbClr val="7030A0"/>
                </a:solidFill>
                <a:latin typeface="+mn-lt"/>
              </a:rPr>
              <a:t>What is </a:t>
            </a:r>
            <a:r>
              <a:rPr lang="en-US" sz="3200" b="1" kern="0" dirty="0">
                <a:solidFill>
                  <a:srgbClr val="7030A0"/>
                </a:solidFill>
                <a:latin typeface="Times New Roman" panose="02020603050405020304" pitchFamily="18" charset="0"/>
                <a:ea typeface="Calibri" panose="020F0502020204030204" pitchFamily="34" charset="0"/>
              </a:rPr>
              <a:t>Legal Framework</a:t>
            </a:r>
            <a:r>
              <a:rPr lang="en-US" sz="3200" b="1" dirty="0">
                <a:solidFill>
                  <a:srgbClr val="7030A0"/>
                </a:solidFill>
                <a:latin typeface="+mn-lt"/>
              </a:rPr>
              <a:t> ?</a:t>
            </a:r>
            <a:br>
              <a:rPr lang="en-US" sz="3200" b="1" dirty="0">
                <a:solidFill>
                  <a:srgbClr val="7030A0"/>
                </a:solidFill>
                <a:latin typeface="+mn-lt"/>
              </a:rPr>
            </a:br>
            <a:endParaRPr lang="en-US" sz="3200" dirty="0">
              <a:solidFill>
                <a:srgbClr val="7030A0"/>
              </a:solidFill>
            </a:endParaRPr>
          </a:p>
        </p:txBody>
      </p:sp>
      <p:sp>
        <p:nvSpPr>
          <p:cNvPr id="3" name="Content Placeholder 2">
            <a:extLst>
              <a:ext uri="{FF2B5EF4-FFF2-40B4-BE49-F238E27FC236}">
                <a16:creationId xmlns:a16="http://schemas.microsoft.com/office/drawing/2014/main" id="{7E3E2259-15A8-49F3-9C39-B7ABAE58C584}"/>
              </a:ext>
            </a:extLst>
          </p:cNvPr>
          <p:cNvSpPr>
            <a:spLocks noGrp="1"/>
          </p:cNvSpPr>
          <p:nvPr>
            <p:ph idx="1"/>
          </p:nvPr>
        </p:nvSpPr>
        <p:spPr/>
        <p:txBody>
          <a:bodyPr/>
          <a:lstStyle/>
          <a:p>
            <a:pPr algn="just"/>
            <a:r>
              <a:rPr lang="en-US" sz="2400" b="1" dirty="0"/>
              <a:t>The rules, rights, and obligations (</a:t>
            </a:r>
            <a:r>
              <a:rPr lang="bn-IN" sz="1600" dirty="0"/>
              <a:t>দায়িত্ব</a:t>
            </a:r>
            <a:r>
              <a:rPr lang="en-US" sz="2400" b="1" dirty="0"/>
              <a:t>) of companies, governments, and citizens are outlined in a system of legal documents</a:t>
            </a:r>
            <a:r>
              <a:rPr lang="en-US" sz="2400" dirty="0"/>
              <a:t> called a legal framework. </a:t>
            </a:r>
          </a:p>
          <a:p>
            <a:pPr marL="0" indent="0" algn="just">
              <a:buNone/>
            </a:pPr>
            <a:r>
              <a:rPr lang="en-US" sz="2400" dirty="0"/>
              <a:t>• Documents in the legal framework include a country's constitution, legislation, policy, regulations, and contracts.</a:t>
            </a:r>
          </a:p>
          <a:p>
            <a:pPr algn="just"/>
            <a:r>
              <a:rPr lang="en-US" sz="2400" dirty="0"/>
              <a:t>Legal frameworks comprise </a:t>
            </a:r>
            <a:r>
              <a:rPr lang="en-US" sz="2400" b="1" dirty="0"/>
              <a:t>a set of documents that include the constitution (</a:t>
            </a:r>
            <a:r>
              <a:rPr lang="bn-IN" sz="1600" dirty="0"/>
              <a:t>সংবিধান</a:t>
            </a:r>
            <a:r>
              <a:rPr lang="en-US" sz="1600" dirty="0"/>
              <a:t>)</a:t>
            </a:r>
            <a:r>
              <a:rPr lang="en-US" sz="2400" b="1" dirty="0"/>
              <a:t>, legislation</a:t>
            </a:r>
            <a:r>
              <a:rPr lang="bn-IN" sz="1600" dirty="0"/>
              <a:t> </a:t>
            </a:r>
            <a:r>
              <a:rPr lang="en-US" sz="1600" dirty="0"/>
              <a:t>(</a:t>
            </a:r>
            <a:r>
              <a:rPr lang="bn-IN" sz="1600" dirty="0"/>
              <a:t>প্রণীত আইনসমূহ</a:t>
            </a:r>
            <a:r>
              <a:rPr lang="en-US" sz="1600" dirty="0"/>
              <a:t>)</a:t>
            </a:r>
            <a:r>
              <a:rPr lang="en-US" sz="2400" b="1" dirty="0"/>
              <a:t>, regulations (</a:t>
            </a:r>
            <a:r>
              <a:rPr lang="bn-IN" sz="1600" dirty="0"/>
              <a:t>লিখিত আইন</a:t>
            </a:r>
            <a:r>
              <a:rPr lang="en-US" sz="2400" b="1" dirty="0"/>
              <a:t>), and contracts</a:t>
            </a:r>
            <a:r>
              <a:rPr lang="en-US" sz="2400" dirty="0"/>
              <a:t>.</a:t>
            </a:r>
          </a:p>
          <a:p>
            <a:endParaRPr lang="en-US" dirty="0"/>
          </a:p>
        </p:txBody>
      </p:sp>
      <p:sp>
        <p:nvSpPr>
          <p:cNvPr id="4" name="Date Placeholder 3">
            <a:extLst>
              <a:ext uri="{FF2B5EF4-FFF2-40B4-BE49-F238E27FC236}">
                <a16:creationId xmlns:a16="http://schemas.microsoft.com/office/drawing/2014/main" id="{09C1257D-94B1-3581-2450-FD2164C085F4}"/>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1C36DE88-5E23-1800-140A-D627D6143CD2}"/>
              </a:ext>
            </a:extLst>
          </p:cNvPr>
          <p:cNvSpPr>
            <a:spLocks noGrp="1"/>
          </p:cNvSpPr>
          <p:nvPr>
            <p:ph type="sldNum" sz="quarter" idx="12"/>
          </p:nvPr>
        </p:nvSpPr>
        <p:spPr/>
        <p:txBody>
          <a:bodyPr/>
          <a:lstStyle/>
          <a:p>
            <a:fld id="{77952762-FE96-4E6C-A37C-1133FEC00D54}" type="slidenum">
              <a:rPr lang="en-US" smtClean="0"/>
              <a:t>13</a:t>
            </a:fld>
            <a:endParaRPr lang="en-US" dirty="0"/>
          </a:p>
        </p:txBody>
      </p:sp>
    </p:spTree>
    <p:extLst>
      <p:ext uri="{BB962C8B-B14F-4D97-AF65-F5344CB8AC3E}">
        <p14:creationId xmlns:p14="http://schemas.microsoft.com/office/powerpoint/2010/main" val="1980659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4437C8-B5E4-0ABC-EE8B-80A25F64E610}"/>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CFC59841-AA49-30EC-D64C-0CA3D1AABC74}"/>
              </a:ext>
            </a:extLst>
          </p:cNvPr>
          <p:cNvSpPr>
            <a:spLocks noGrp="1"/>
          </p:cNvSpPr>
          <p:nvPr>
            <p:ph type="sldNum" sz="quarter" idx="12"/>
          </p:nvPr>
        </p:nvSpPr>
        <p:spPr/>
        <p:txBody>
          <a:bodyPr/>
          <a:lstStyle/>
          <a:p>
            <a:fld id="{77952762-FE96-4E6C-A37C-1133FEC00D54}" type="slidenum">
              <a:rPr lang="en-US" smtClean="0"/>
              <a:t>14</a:t>
            </a:fld>
            <a:endParaRPr lang="en-US"/>
          </a:p>
        </p:txBody>
      </p:sp>
      <p:pic>
        <p:nvPicPr>
          <p:cNvPr id="11" name="Content Placeholder 10">
            <a:extLst>
              <a:ext uri="{FF2B5EF4-FFF2-40B4-BE49-F238E27FC236}">
                <a16:creationId xmlns:a16="http://schemas.microsoft.com/office/drawing/2014/main" id="{B3A31D82-8C58-2D74-CC5E-0FF4AC5713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0"/>
            <a:ext cx="8534400" cy="4351338"/>
          </a:xfrm>
        </p:spPr>
      </p:pic>
      <p:pic>
        <p:nvPicPr>
          <p:cNvPr id="15" name="Picture 14">
            <a:extLst>
              <a:ext uri="{FF2B5EF4-FFF2-40B4-BE49-F238E27FC236}">
                <a16:creationId xmlns:a16="http://schemas.microsoft.com/office/drawing/2014/main" id="{5D0CA263-3F14-5BF2-790E-DCAD47F2F27F}"/>
              </a:ext>
            </a:extLst>
          </p:cNvPr>
          <p:cNvPicPr>
            <a:picLocks noChangeAspect="1"/>
          </p:cNvPicPr>
          <p:nvPr/>
        </p:nvPicPr>
        <p:blipFill>
          <a:blip r:embed="rId3"/>
          <a:stretch>
            <a:fillRect/>
          </a:stretch>
        </p:blipFill>
        <p:spPr>
          <a:xfrm>
            <a:off x="4851915" y="4027669"/>
            <a:ext cx="4642089" cy="2648086"/>
          </a:xfrm>
          <a:prstGeom prst="rect">
            <a:avLst/>
          </a:prstGeom>
        </p:spPr>
      </p:pic>
      <p:sp>
        <p:nvSpPr>
          <p:cNvPr id="17" name="TextBox 16">
            <a:extLst>
              <a:ext uri="{FF2B5EF4-FFF2-40B4-BE49-F238E27FC236}">
                <a16:creationId xmlns:a16="http://schemas.microsoft.com/office/drawing/2014/main" id="{FD7F1EC1-B589-6712-69AF-E30D7FA489C8}"/>
              </a:ext>
            </a:extLst>
          </p:cNvPr>
          <p:cNvSpPr txBox="1"/>
          <p:nvPr/>
        </p:nvSpPr>
        <p:spPr>
          <a:xfrm>
            <a:off x="2042160" y="4187875"/>
            <a:ext cx="6096000" cy="646331"/>
          </a:xfrm>
          <a:prstGeom prst="rect">
            <a:avLst/>
          </a:prstGeom>
          <a:noFill/>
        </p:spPr>
        <p:txBody>
          <a:bodyPr wrap="square">
            <a:spAutoFit/>
          </a:bodyPr>
          <a:lstStyle/>
          <a:p>
            <a:r>
              <a:rPr lang="en-US" dirty="0"/>
              <a:t>Figure. The Legal</a:t>
            </a:r>
          </a:p>
          <a:p>
            <a:r>
              <a:rPr lang="en-US" dirty="0"/>
              <a:t>Hierarchy</a:t>
            </a:r>
          </a:p>
        </p:txBody>
      </p:sp>
    </p:spTree>
    <p:extLst>
      <p:ext uri="{BB962C8B-B14F-4D97-AF65-F5344CB8AC3E}">
        <p14:creationId xmlns:p14="http://schemas.microsoft.com/office/powerpoint/2010/main" val="1268818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3FD0-12A5-B73A-88C8-48BEBCBDD649}"/>
              </a:ext>
            </a:extLst>
          </p:cNvPr>
          <p:cNvSpPr>
            <a:spLocks noGrp="1"/>
          </p:cNvSpPr>
          <p:nvPr>
            <p:ph type="title"/>
          </p:nvPr>
        </p:nvSpPr>
        <p:spPr/>
        <p:txBody>
          <a:bodyPr/>
          <a:lstStyle/>
          <a:p>
            <a:pPr algn="ctr"/>
            <a:r>
              <a:rPr lang="en-US" dirty="0"/>
              <a:t> </a:t>
            </a:r>
            <a:r>
              <a:rPr lang="en-US" sz="1800" b="1" kern="0" dirty="0">
                <a:solidFill>
                  <a:srgbClr val="000000"/>
                </a:solidFill>
                <a:latin typeface="Times New Roman" panose="02020603050405020304" pitchFamily="18" charset="0"/>
                <a:ea typeface="Calibri" panose="020F0502020204030204" pitchFamily="34" charset="0"/>
              </a:rPr>
              <a:t>Cyber Crimes &amp; Legal Framework</a:t>
            </a:r>
            <a:endParaRPr lang="en-US" dirty="0"/>
          </a:p>
        </p:txBody>
      </p:sp>
      <p:sp>
        <p:nvSpPr>
          <p:cNvPr id="3" name="Content Placeholder 2">
            <a:extLst>
              <a:ext uri="{FF2B5EF4-FFF2-40B4-BE49-F238E27FC236}">
                <a16:creationId xmlns:a16="http://schemas.microsoft.com/office/drawing/2014/main" id="{954E9751-4912-05B2-3193-0CF0EEA61C58}"/>
              </a:ext>
            </a:extLst>
          </p:cNvPr>
          <p:cNvSpPr>
            <a:spLocks noGrp="1"/>
          </p:cNvSpPr>
          <p:nvPr>
            <p:ph idx="1"/>
          </p:nvPr>
        </p:nvSpPr>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36E7EDF3-F92E-B49D-28BE-F51E79A1FDB5}"/>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2A6220A2-365D-0E4C-6D22-4A69C9AB0B18}"/>
              </a:ext>
            </a:extLst>
          </p:cNvPr>
          <p:cNvSpPr>
            <a:spLocks noGrp="1"/>
          </p:cNvSpPr>
          <p:nvPr>
            <p:ph type="sldNum" sz="quarter" idx="12"/>
          </p:nvPr>
        </p:nvSpPr>
        <p:spPr/>
        <p:txBody>
          <a:bodyPr/>
          <a:lstStyle/>
          <a:p>
            <a:fld id="{77952762-FE96-4E6C-A37C-1133FEC00D54}" type="slidenum">
              <a:rPr lang="en-US" smtClean="0"/>
              <a:t>15</a:t>
            </a:fld>
            <a:endParaRPr lang="en-US" dirty="0"/>
          </a:p>
        </p:txBody>
      </p:sp>
      <p:sp>
        <p:nvSpPr>
          <p:cNvPr id="9" name="TextBox 8">
            <a:extLst>
              <a:ext uri="{FF2B5EF4-FFF2-40B4-BE49-F238E27FC236}">
                <a16:creationId xmlns:a16="http://schemas.microsoft.com/office/drawing/2014/main" id="{CF6006E1-F240-B8EA-3C78-A30A4557FAA0}"/>
              </a:ext>
            </a:extLst>
          </p:cNvPr>
          <p:cNvSpPr txBox="1"/>
          <p:nvPr/>
        </p:nvSpPr>
        <p:spPr>
          <a:xfrm>
            <a:off x="944880" y="1646240"/>
            <a:ext cx="10271760" cy="3970318"/>
          </a:xfrm>
          <a:prstGeom prst="rect">
            <a:avLst/>
          </a:prstGeom>
          <a:noFill/>
        </p:spPr>
        <p:txBody>
          <a:bodyPr wrap="square">
            <a:spAutoFit/>
          </a:bodyPr>
          <a:lstStyle/>
          <a:p>
            <a:pPr algn="just"/>
            <a:r>
              <a:rPr lang="en-US" dirty="0"/>
              <a:t>There are adequate laws concerning cybercrime in Bangladesh but there is no efficient enforcement </a:t>
            </a:r>
            <a:r>
              <a:rPr lang="en-US" sz="1200" dirty="0"/>
              <a:t>(</a:t>
            </a:r>
            <a:r>
              <a:rPr kumimoji="0" lang="bn-IN" altLang="en-US" sz="1200" b="0" i="0" u="none" strike="noStrike" cap="none" normalizeH="0" baseline="0" dirty="0">
                <a:ln>
                  <a:noFill/>
                </a:ln>
                <a:solidFill>
                  <a:schemeClr val="tx1"/>
                </a:solidFill>
                <a:effectLst/>
                <a:cs typeface="Vrinda" panose="020B0502040204020203" pitchFamily="34" charset="0"/>
              </a:rPr>
              <a:t>প্রয়োগ</a:t>
            </a:r>
            <a:r>
              <a:rPr lang="en-US" sz="1200" dirty="0"/>
              <a:t>). </a:t>
            </a:r>
            <a:r>
              <a:rPr lang="en-US" dirty="0"/>
              <a:t>Laws relating to cybercrime are </a:t>
            </a:r>
            <a:r>
              <a:rPr lang="en-US" b="1" dirty="0"/>
              <a:t>Information and Communication Technology Act, 2006, Bangladesh the Penal Code, 1860, The Pornography Control Act, 2012 pg.</a:t>
            </a:r>
            <a:r>
              <a:rPr lang="en-US" dirty="0"/>
              <a:t> </a:t>
            </a:r>
            <a:r>
              <a:rPr lang="en-US" b="1" dirty="0"/>
              <a:t>16), and the Bangladesh Telecommunication Act, 2001</a:t>
            </a:r>
            <a:r>
              <a:rPr lang="en-US" dirty="0"/>
              <a:t>.</a:t>
            </a:r>
          </a:p>
          <a:p>
            <a:pPr algn="just"/>
            <a:endParaRPr lang="en-US" dirty="0"/>
          </a:p>
          <a:p>
            <a:pPr algn="just"/>
            <a:r>
              <a:rPr lang="en-US" b="1" dirty="0"/>
              <a:t>Cybercrime policies/strategies </a:t>
            </a:r>
          </a:p>
          <a:p>
            <a:pPr algn="just"/>
            <a:r>
              <a:rPr lang="en-US" dirty="0"/>
              <a:t>Bangladesh does not have any officially recognized national cybercrime policies/strategies.</a:t>
            </a:r>
          </a:p>
          <a:p>
            <a:pPr algn="just"/>
            <a:r>
              <a:rPr lang="en-US" dirty="0"/>
              <a:t>However, the Government of Bangladesh framed the </a:t>
            </a:r>
            <a:r>
              <a:rPr lang="en-US" dirty="0">
                <a:hlinkClick r:id="rId2"/>
              </a:rPr>
              <a:t>National Cybersecurity Strategy of Bangladesh</a:t>
            </a:r>
            <a:r>
              <a:rPr lang="en-US" dirty="0"/>
              <a:t> (Gazette-2014) for protecting cyber world against security threats, risks and challenges to national security. The Strategy addresses the country’s national security strategy. The purpose of this document is to create a coherent vision for 2021 keeping Bangladesh secure and prosperous by coordinating government, private sector, citizens and international cyberspace defense efforts.</a:t>
            </a:r>
          </a:p>
          <a:p>
            <a:pPr algn="just"/>
            <a:r>
              <a:rPr lang="en-US" dirty="0"/>
              <a:t>The Government of Bangladesh also framed </a:t>
            </a:r>
            <a:r>
              <a:rPr lang="en-US" dirty="0">
                <a:hlinkClick r:id="rId3"/>
              </a:rPr>
              <a:t>National ICT Policy 2009</a:t>
            </a:r>
            <a:r>
              <a:rPr lang="en-US" dirty="0"/>
              <a:t>.</a:t>
            </a:r>
          </a:p>
          <a:p>
            <a:endParaRPr lang="en-US" dirty="0"/>
          </a:p>
        </p:txBody>
      </p:sp>
    </p:spTree>
    <p:extLst>
      <p:ext uri="{BB962C8B-B14F-4D97-AF65-F5344CB8AC3E}">
        <p14:creationId xmlns:p14="http://schemas.microsoft.com/office/powerpoint/2010/main" val="930268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D3D6-0BF8-DDD2-C8D4-E3E0E25B39E6}"/>
              </a:ext>
            </a:extLst>
          </p:cNvPr>
          <p:cNvSpPr>
            <a:spLocks noGrp="1"/>
          </p:cNvSpPr>
          <p:nvPr>
            <p:ph type="title"/>
          </p:nvPr>
        </p:nvSpPr>
        <p:spPr/>
        <p:txBody>
          <a:bodyPr>
            <a:normAutofit/>
          </a:bodyPr>
          <a:lstStyle/>
          <a:p>
            <a:pPr algn="ctr"/>
            <a:r>
              <a:rPr lang="en-US" sz="2800" b="1" dirty="0">
                <a:solidFill>
                  <a:srgbClr val="7030A0"/>
                </a:solidFill>
              </a:rPr>
              <a:t>Cybercrime legislation </a:t>
            </a:r>
          </a:p>
        </p:txBody>
      </p:sp>
      <p:sp>
        <p:nvSpPr>
          <p:cNvPr id="3" name="Content Placeholder 2">
            <a:extLst>
              <a:ext uri="{FF2B5EF4-FFF2-40B4-BE49-F238E27FC236}">
                <a16:creationId xmlns:a16="http://schemas.microsoft.com/office/drawing/2014/main" id="{973CDF41-94CD-53C0-F3B2-AD686F28489F}"/>
              </a:ext>
            </a:extLst>
          </p:cNvPr>
          <p:cNvSpPr>
            <a:spLocks noGrp="1"/>
          </p:cNvSpPr>
          <p:nvPr>
            <p:ph idx="1"/>
          </p:nvPr>
        </p:nvSpPr>
        <p:spPr>
          <a:xfrm>
            <a:off x="838200" y="1391920"/>
            <a:ext cx="10515600" cy="4785043"/>
          </a:xfrm>
        </p:spPr>
        <p:txBody>
          <a:bodyPr>
            <a:normAutofit fontScale="55000" lnSpcReduction="20000"/>
          </a:bodyPr>
          <a:lstStyle/>
          <a:p>
            <a:pPr algn="just"/>
            <a:r>
              <a:rPr lang="en-US" sz="2900" b="1" dirty="0"/>
              <a:t>Cybercrime legislation </a:t>
            </a:r>
          </a:p>
          <a:p>
            <a:pPr algn="just"/>
            <a:r>
              <a:rPr lang="en-US" sz="2900" b="1" dirty="0">
                <a:effectLst/>
              </a:rPr>
              <a:t>State of cybercrime legislation </a:t>
            </a:r>
          </a:p>
          <a:p>
            <a:pPr algn="just"/>
            <a:r>
              <a:rPr lang="en-US" sz="2900" b="1" dirty="0">
                <a:effectLst/>
              </a:rPr>
              <a:t>Substantive law </a:t>
            </a:r>
          </a:p>
          <a:p>
            <a:pPr algn="just"/>
            <a:r>
              <a:rPr lang="en-US" sz="2900" b="1" dirty="0">
                <a:effectLst/>
              </a:rPr>
              <a:t>Procedural law </a:t>
            </a:r>
          </a:p>
          <a:p>
            <a:pPr algn="just"/>
            <a:r>
              <a:rPr lang="en-US" sz="2900" dirty="0">
                <a:effectLst/>
              </a:rPr>
              <a:t>The main general framework available to all cybercrime investigations is embodied in the Bangladesh Information and Communication Technology (ICT) Act as also </a:t>
            </a:r>
            <a:r>
              <a:rPr lang="en-US" sz="2900" dirty="0">
                <a:effectLst/>
                <a:hlinkClick r:id="rId2"/>
              </a:rPr>
              <a:t>Bangladesh Code of Criminal Procedure, 1898</a:t>
            </a:r>
            <a:r>
              <a:rPr lang="en-US" sz="2900" dirty="0">
                <a:effectLst/>
              </a:rPr>
              <a:t>, and </a:t>
            </a:r>
            <a:r>
              <a:rPr lang="en-US" sz="2900" dirty="0">
                <a:effectLst/>
                <a:hlinkClick r:id="rId3"/>
              </a:rPr>
              <a:t>Bangladesh Evidence Act, 1872</a:t>
            </a:r>
            <a:r>
              <a:rPr lang="en-US" sz="2900" dirty="0">
                <a:effectLst/>
              </a:rPr>
              <a:t>. Some procedures are included in the </a:t>
            </a:r>
            <a:r>
              <a:rPr lang="en-US" sz="2900" dirty="0">
                <a:effectLst/>
                <a:hlinkClick r:id="rId4"/>
              </a:rPr>
              <a:t>Digital Security Act 2018</a:t>
            </a:r>
            <a:r>
              <a:rPr lang="en-US" sz="2900" dirty="0">
                <a:effectLst/>
              </a:rPr>
              <a:t> – search and seizure with and without warrant.</a:t>
            </a:r>
          </a:p>
          <a:p>
            <a:pPr algn="just"/>
            <a:r>
              <a:rPr lang="en-US" sz="2900" b="1" dirty="0">
                <a:effectLst/>
              </a:rPr>
              <a:t>Safeguards </a:t>
            </a:r>
          </a:p>
          <a:p>
            <a:pPr algn="just"/>
            <a:r>
              <a:rPr lang="en-US" sz="2900" b="1" dirty="0" err="1"/>
              <a:t>Specialised</a:t>
            </a:r>
            <a:r>
              <a:rPr lang="en-US" sz="2900" b="1" dirty="0"/>
              <a:t> institutions </a:t>
            </a:r>
          </a:p>
          <a:p>
            <a:pPr algn="just"/>
            <a:r>
              <a:rPr lang="en-US" sz="2900" dirty="0">
                <a:effectLst/>
              </a:rPr>
              <a:t>Chapter Eight of the ICT Act creates a </a:t>
            </a:r>
            <a:r>
              <a:rPr lang="en-US" sz="2900" dirty="0">
                <a:effectLst/>
                <a:hlinkClick r:id="rId5"/>
              </a:rPr>
              <a:t>Cyber Tribunal and Cyber Appellate Tribunal</a:t>
            </a:r>
            <a:r>
              <a:rPr lang="en-US" sz="2900" dirty="0">
                <a:effectLst/>
              </a:rPr>
              <a:t> to adjudicate of cybercrimes.</a:t>
            </a:r>
          </a:p>
          <a:p>
            <a:pPr algn="just"/>
            <a:r>
              <a:rPr lang="en-US" sz="2900" dirty="0">
                <a:effectLst/>
              </a:rPr>
              <a:t>There are some Cybercrime prevention agencies like </a:t>
            </a:r>
            <a:r>
              <a:rPr lang="en-US" sz="2900" dirty="0">
                <a:effectLst/>
                <a:hlinkClick r:id="rId6"/>
              </a:rPr>
              <a:t>The Bangladesh Telecommunication Regulatory Commission (BTRC)</a:t>
            </a:r>
            <a:r>
              <a:rPr lang="en-US" sz="2900" dirty="0">
                <a:effectLst/>
              </a:rPr>
              <a:t>, </a:t>
            </a:r>
            <a:r>
              <a:rPr lang="en-US" sz="2900" dirty="0">
                <a:effectLst/>
                <a:hlinkClick r:id="rId7"/>
              </a:rPr>
              <a:t>Bangladesh Computer Security Incident Response Team (</a:t>
            </a:r>
            <a:r>
              <a:rPr lang="en-US" sz="2900" dirty="0" err="1">
                <a:effectLst/>
                <a:hlinkClick r:id="rId7"/>
              </a:rPr>
              <a:t>bdCERT</a:t>
            </a:r>
            <a:r>
              <a:rPr lang="en-US" sz="2900" dirty="0">
                <a:effectLst/>
                <a:hlinkClick r:id="rId7"/>
              </a:rPr>
              <a:t>)</a:t>
            </a:r>
            <a:r>
              <a:rPr lang="en-US" sz="2900" dirty="0">
                <a:effectLst/>
              </a:rPr>
              <a:t> have been set up for the purpose of curbing cybercrimes.</a:t>
            </a:r>
          </a:p>
          <a:p>
            <a:pPr algn="just"/>
            <a:r>
              <a:rPr lang="en-US" sz="2900" dirty="0">
                <a:effectLst/>
              </a:rPr>
              <a:t>Bangladesh has also set up various </a:t>
            </a:r>
            <a:r>
              <a:rPr lang="en-US" sz="2900" dirty="0">
                <a:effectLst/>
                <a:hlinkClick r:id="rId8"/>
              </a:rPr>
              <a:t>specialized cybercrime police stations</a:t>
            </a:r>
            <a:r>
              <a:rPr lang="en-US" sz="2900" dirty="0">
                <a:effectLst/>
              </a:rPr>
              <a:t>. Cyber incident response unit and ‘a cybercrime investigation cell’ and ‘IT Crime Forensic Lab’ are set up by the Bangladesh police to fight against cybercrime or crime related with computer and other IT technology.</a:t>
            </a:r>
          </a:p>
          <a:p>
            <a:pPr algn="just"/>
            <a:r>
              <a:rPr lang="en-US" sz="2900" dirty="0">
                <a:effectLst/>
              </a:rPr>
              <a:t>In the </a:t>
            </a:r>
            <a:r>
              <a:rPr lang="en-US" sz="2900" dirty="0">
                <a:effectLst/>
                <a:hlinkClick r:id="rId4"/>
              </a:rPr>
              <a:t>Digital Security Act 2018</a:t>
            </a:r>
            <a:r>
              <a:rPr lang="en-US" sz="2900" dirty="0">
                <a:effectLst/>
              </a:rPr>
              <a:t>, a Digital Security Agency is established, in order to ensure the fulfilling of the Act.</a:t>
            </a:r>
          </a:p>
          <a:p>
            <a:pPr marL="0" indent="0">
              <a:buNone/>
            </a:pPr>
            <a:endParaRPr lang="en-US" dirty="0"/>
          </a:p>
        </p:txBody>
      </p:sp>
      <p:sp>
        <p:nvSpPr>
          <p:cNvPr id="4" name="Date Placeholder 3">
            <a:extLst>
              <a:ext uri="{FF2B5EF4-FFF2-40B4-BE49-F238E27FC236}">
                <a16:creationId xmlns:a16="http://schemas.microsoft.com/office/drawing/2014/main" id="{9BA45C6D-8F96-60B6-3464-6968081FE54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3BC2247A-1721-B676-4D19-FC4827EDC015}"/>
              </a:ext>
            </a:extLst>
          </p:cNvPr>
          <p:cNvSpPr>
            <a:spLocks noGrp="1"/>
          </p:cNvSpPr>
          <p:nvPr>
            <p:ph type="sldNum" sz="quarter" idx="12"/>
          </p:nvPr>
        </p:nvSpPr>
        <p:spPr/>
        <p:txBody>
          <a:bodyPr/>
          <a:lstStyle/>
          <a:p>
            <a:fld id="{77952762-FE96-4E6C-A37C-1133FEC00D54}" type="slidenum">
              <a:rPr lang="en-US" smtClean="0"/>
              <a:t>16</a:t>
            </a:fld>
            <a:endParaRPr lang="en-US"/>
          </a:p>
        </p:txBody>
      </p:sp>
    </p:spTree>
    <p:extLst>
      <p:ext uri="{BB962C8B-B14F-4D97-AF65-F5344CB8AC3E}">
        <p14:creationId xmlns:p14="http://schemas.microsoft.com/office/powerpoint/2010/main" val="972289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917E-ABD4-E271-2091-588F04A0C66E}"/>
              </a:ext>
            </a:extLst>
          </p:cNvPr>
          <p:cNvSpPr>
            <a:spLocks noGrp="1"/>
          </p:cNvSpPr>
          <p:nvPr>
            <p:ph type="title"/>
          </p:nvPr>
        </p:nvSpPr>
        <p:spPr/>
        <p:txBody>
          <a:bodyPr/>
          <a:lstStyle/>
          <a:p>
            <a:pPr algn="ctr"/>
            <a:r>
              <a:rPr lang="en-US" sz="3200" b="1" u="sng" dirty="0">
                <a:solidFill>
                  <a:srgbClr val="7030A0"/>
                </a:solidFill>
                <a:hlinkClick r:id="rId2">
                  <a:extLst>
                    <a:ext uri="{A12FA001-AC4F-418D-AE19-62706E023703}">
                      <ahyp:hlinkClr xmlns:ahyp="http://schemas.microsoft.com/office/drawing/2018/hyperlinkcolor" val="tx"/>
                    </a:ext>
                  </a:extLst>
                </a:hlinkClick>
              </a:rPr>
              <a:t>Cyber Crimes and Women </a:t>
            </a:r>
            <a:br>
              <a:rPr lang="en-US" b="1" dirty="0"/>
            </a:br>
            <a:endParaRPr lang="en-US" dirty="0"/>
          </a:p>
        </p:txBody>
      </p:sp>
      <p:sp>
        <p:nvSpPr>
          <p:cNvPr id="4" name="Date Placeholder 3">
            <a:extLst>
              <a:ext uri="{FF2B5EF4-FFF2-40B4-BE49-F238E27FC236}">
                <a16:creationId xmlns:a16="http://schemas.microsoft.com/office/drawing/2014/main" id="{1B58BF99-5F5C-BA7D-DA7A-A1234114748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38A969E2-5E35-CA96-F91F-8BBFF87AE9FF}"/>
              </a:ext>
            </a:extLst>
          </p:cNvPr>
          <p:cNvSpPr>
            <a:spLocks noGrp="1"/>
          </p:cNvSpPr>
          <p:nvPr>
            <p:ph type="sldNum" sz="quarter" idx="12"/>
          </p:nvPr>
        </p:nvSpPr>
        <p:spPr/>
        <p:txBody>
          <a:bodyPr/>
          <a:lstStyle/>
          <a:p>
            <a:fld id="{77952762-FE96-4E6C-A37C-1133FEC00D54}" type="slidenum">
              <a:rPr lang="en-US" smtClean="0"/>
              <a:t>17</a:t>
            </a:fld>
            <a:endParaRPr lang="en-US"/>
          </a:p>
        </p:txBody>
      </p:sp>
      <p:pic>
        <p:nvPicPr>
          <p:cNvPr id="7" name="Picture 6">
            <a:extLst>
              <a:ext uri="{FF2B5EF4-FFF2-40B4-BE49-F238E27FC236}">
                <a16:creationId xmlns:a16="http://schemas.microsoft.com/office/drawing/2014/main" id="{EABF9398-23C8-0C2B-B66A-4CA2ACA4C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074" y="1950721"/>
            <a:ext cx="8129852" cy="3535681"/>
          </a:xfrm>
          <a:prstGeom prst="rect">
            <a:avLst/>
          </a:prstGeom>
        </p:spPr>
      </p:pic>
      <p:sp>
        <p:nvSpPr>
          <p:cNvPr id="9" name="TextBox 8">
            <a:extLst>
              <a:ext uri="{FF2B5EF4-FFF2-40B4-BE49-F238E27FC236}">
                <a16:creationId xmlns:a16="http://schemas.microsoft.com/office/drawing/2014/main" id="{B5B120FC-F18C-EBDF-DF79-ED1FDE66494E}"/>
              </a:ext>
            </a:extLst>
          </p:cNvPr>
          <p:cNvSpPr txBox="1"/>
          <p:nvPr/>
        </p:nvSpPr>
        <p:spPr>
          <a:xfrm>
            <a:off x="1879600" y="5746431"/>
            <a:ext cx="6096000" cy="369332"/>
          </a:xfrm>
          <a:prstGeom prst="rect">
            <a:avLst/>
          </a:prstGeom>
          <a:noFill/>
        </p:spPr>
        <p:txBody>
          <a:bodyPr wrap="square">
            <a:spAutoFit/>
          </a:bodyPr>
          <a:lstStyle/>
          <a:p>
            <a:r>
              <a:rPr lang="en-US" dirty="0">
                <a:hlinkClick r:id="rId2"/>
              </a:rPr>
              <a:t>https://www.rksassociate.com/cyber-crimes-and-women/</a:t>
            </a:r>
            <a:r>
              <a:rPr lang="en-US" dirty="0"/>
              <a:t> </a:t>
            </a:r>
          </a:p>
        </p:txBody>
      </p:sp>
    </p:spTree>
    <p:extLst>
      <p:ext uri="{BB962C8B-B14F-4D97-AF65-F5344CB8AC3E}">
        <p14:creationId xmlns:p14="http://schemas.microsoft.com/office/powerpoint/2010/main" val="178937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7667B-F216-7D54-69AA-548AB618532C}"/>
              </a:ext>
            </a:extLst>
          </p:cNvPr>
          <p:cNvSpPr>
            <a:spLocks noGrp="1"/>
          </p:cNvSpPr>
          <p:nvPr>
            <p:ph idx="1"/>
          </p:nvPr>
        </p:nvSpPr>
        <p:spPr>
          <a:xfrm>
            <a:off x="838200" y="636906"/>
            <a:ext cx="10515600" cy="5570855"/>
          </a:xfrm>
        </p:spPr>
        <p:txBody>
          <a:bodyPr>
            <a:normAutofit fontScale="92500" lnSpcReduction="20000"/>
          </a:bodyPr>
          <a:lstStyle/>
          <a:p>
            <a:pPr algn="just"/>
            <a:r>
              <a:rPr lang="en-US" dirty="0"/>
              <a:t>Cyber crime may be defined as “Any unlawful act where computer or communication device or computer network is used to commit or facilitate the commission of a crime”.</a:t>
            </a:r>
          </a:p>
          <a:p>
            <a:pPr>
              <a:buFont typeface="Wingdings" panose="05000000000000000000" pitchFamily="2" charset="2"/>
              <a:buChar char="Ø"/>
            </a:pPr>
            <a:r>
              <a:rPr lang="en-US" b="1" dirty="0"/>
              <a:t>Various cyber crimes against women</a:t>
            </a:r>
          </a:p>
          <a:p>
            <a:r>
              <a:rPr lang="en-US" dirty="0"/>
              <a:t>Harassment through e-mails</a:t>
            </a:r>
          </a:p>
          <a:p>
            <a:r>
              <a:rPr lang="en-US" dirty="0"/>
              <a:t>Cyber stalking</a:t>
            </a:r>
          </a:p>
          <a:p>
            <a:r>
              <a:rPr lang="en-US" dirty="0"/>
              <a:t>Cyber defamation</a:t>
            </a:r>
          </a:p>
          <a:p>
            <a:r>
              <a:rPr lang="en-US" dirty="0"/>
              <a:t>Cyber sexual defamation</a:t>
            </a:r>
          </a:p>
          <a:p>
            <a:r>
              <a:rPr lang="en-US" dirty="0"/>
              <a:t>Morphing (</a:t>
            </a:r>
            <a:r>
              <a:rPr lang="as-IN" dirty="0"/>
              <a:t>রূপান্তর</a:t>
            </a:r>
            <a:r>
              <a:rPr lang="en-US" dirty="0"/>
              <a:t>) </a:t>
            </a:r>
            <a:r>
              <a:rPr lang="en-US" dirty="0">
                <a:effectLst/>
              </a:rPr>
              <a:t>changes smoothly from one image to another in small </a:t>
            </a:r>
            <a:r>
              <a:rPr lang="en-US" dirty="0">
                <a:effectLst/>
                <a:hlinkClick r:id="rId2"/>
              </a:rPr>
              <a:t>gradual</a:t>
            </a:r>
            <a:r>
              <a:rPr lang="en-US" dirty="0">
                <a:effectLst/>
              </a:rPr>
              <a:t> steps using computer animation techniques.</a:t>
            </a:r>
            <a:endParaRPr lang="en-US" dirty="0"/>
          </a:p>
          <a:p>
            <a:r>
              <a:rPr lang="en-US" dirty="0"/>
              <a:t>Email Spoofing (</a:t>
            </a:r>
            <a:r>
              <a:rPr lang="bn-IN" dirty="0"/>
              <a:t>ঠকান</a:t>
            </a:r>
            <a:r>
              <a:rPr lang="en-US" dirty="0"/>
              <a:t>, </a:t>
            </a:r>
            <a:r>
              <a:rPr lang="bn-IN" dirty="0"/>
              <a:t>প্রতারণা করা</a:t>
            </a:r>
            <a:r>
              <a:rPr lang="en-US" dirty="0"/>
              <a:t>)</a:t>
            </a:r>
          </a:p>
          <a:p>
            <a:r>
              <a:rPr lang="en-US" dirty="0"/>
              <a:t>Hacking </a:t>
            </a:r>
          </a:p>
          <a:p>
            <a:r>
              <a:rPr lang="en-US" dirty="0"/>
              <a:t>Cyber Pornography</a:t>
            </a:r>
          </a:p>
          <a:p>
            <a:r>
              <a:rPr lang="en-US" dirty="0"/>
              <a:t>Cyber bullying</a:t>
            </a:r>
          </a:p>
        </p:txBody>
      </p:sp>
      <p:sp>
        <p:nvSpPr>
          <p:cNvPr id="4" name="Date Placeholder 3">
            <a:extLst>
              <a:ext uri="{FF2B5EF4-FFF2-40B4-BE49-F238E27FC236}">
                <a16:creationId xmlns:a16="http://schemas.microsoft.com/office/drawing/2014/main" id="{A0D23EDB-62BB-902E-2D5E-364227219498}"/>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23C96DCA-030A-C375-8831-FED9EA50F8B3}"/>
              </a:ext>
            </a:extLst>
          </p:cNvPr>
          <p:cNvSpPr>
            <a:spLocks noGrp="1"/>
          </p:cNvSpPr>
          <p:nvPr>
            <p:ph type="sldNum" sz="quarter" idx="12"/>
          </p:nvPr>
        </p:nvSpPr>
        <p:spPr/>
        <p:txBody>
          <a:bodyPr/>
          <a:lstStyle/>
          <a:p>
            <a:fld id="{77952762-FE96-4E6C-A37C-1133FEC00D54}" type="slidenum">
              <a:rPr lang="en-US" smtClean="0"/>
              <a:t>18</a:t>
            </a:fld>
            <a:endParaRPr lang="en-US"/>
          </a:p>
        </p:txBody>
      </p:sp>
    </p:spTree>
    <p:extLst>
      <p:ext uri="{BB962C8B-B14F-4D97-AF65-F5344CB8AC3E}">
        <p14:creationId xmlns:p14="http://schemas.microsoft.com/office/powerpoint/2010/main" val="70133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28D567-C7CD-8D7E-705C-27F6A285D808}"/>
              </a:ext>
            </a:extLst>
          </p:cNvPr>
          <p:cNvSpPr>
            <a:spLocks noGrp="1"/>
          </p:cNvSpPr>
          <p:nvPr>
            <p:ph idx="1"/>
          </p:nvPr>
        </p:nvSpPr>
        <p:spPr>
          <a:xfrm>
            <a:off x="838200" y="2181225"/>
            <a:ext cx="10515600" cy="4351338"/>
          </a:xfrm>
        </p:spPr>
        <p:txBody>
          <a:bodyPr/>
          <a:lstStyle/>
          <a:p>
            <a:pPr algn="just"/>
            <a:r>
              <a:rPr lang="en-US" dirty="0"/>
              <a:t>Spoofing (</a:t>
            </a:r>
            <a:r>
              <a:rPr lang="bn-IN" dirty="0"/>
              <a:t>প্রতারণা করা</a:t>
            </a:r>
            <a:r>
              <a:rPr lang="en-US" dirty="0"/>
              <a:t>) is a type of scam(</a:t>
            </a:r>
            <a:r>
              <a:rPr lang="as-IN" dirty="0"/>
              <a:t>কেলেঙ্কারি</a:t>
            </a:r>
            <a:r>
              <a:rPr lang="en-US" dirty="0"/>
              <a:t>) in which a criminal disguises (</a:t>
            </a:r>
            <a:r>
              <a:rPr kumimoji="0" lang="bn-IN" altLang="en-US" sz="2800" b="0" i="0" u="none" strike="noStrike" cap="none" normalizeH="0" baseline="0" dirty="0">
                <a:ln>
                  <a:noFill/>
                </a:ln>
                <a:solidFill>
                  <a:schemeClr val="tx1"/>
                </a:solidFill>
                <a:effectLst/>
                <a:latin typeface="Arial" panose="020B0604020202020204" pitchFamily="34" charset="0"/>
                <a:cs typeface="Vrinda" panose="020B0502040204020203" pitchFamily="34" charset="0"/>
              </a:rPr>
              <a:t>ছদ্মবেশ</a:t>
            </a:r>
            <a:r>
              <a:rPr lang="en-US" dirty="0"/>
              <a:t>) an email address, display name, phone number, text message, or website URL to convince a target that they are interacting with a known, trusted source.</a:t>
            </a:r>
          </a:p>
        </p:txBody>
      </p:sp>
      <p:sp>
        <p:nvSpPr>
          <p:cNvPr id="4" name="Date Placeholder 3">
            <a:extLst>
              <a:ext uri="{FF2B5EF4-FFF2-40B4-BE49-F238E27FC236}">
                <a16:creationId xmlns:a16="http://schemas.microsoft.com/office/drawing/2014/main" id="{2D6DE877-BB7A-719E-5553-E9261B7E3A04}"/>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DA919585-2432-46CB-0B97-1D0CE17A21D5}"/>
              </a:ext>
            </a:extLst>
          </p:cNvPr>
          <p:cNvSpPr>
            <a:spLocks noGrp="1"/>
          </p:cNvSpPr>
          <p:nvPr>
            <p:ph type="sldNum" sz="quarter" idx="12"/>
          </p:nvPr>
        </p:nvSpPr>
        <p:spPr/>
        <p:txBody>
          <a:bodyPr/>
          <a:lstStyle/>
          <a:p>
            <a:fld id="{77952762-FE96-4E6C-A37C-1133FEC00D54}" type="slidenum">
              <a:rPr lang="en-US" smtClean="0"/>
              <a:t>19</a:t>
            </a:fld>
            <a:endParaRPr lang="en-US"/>
          </a:p>
        </p:txBody>
      </p:sp>
    </p:spTree>
    <p:extLst>
      <p:ext uri="{BB962C8B-B14F-4D97-AF65-F5344CB8AC3E}">
        <p14:creationId xmlns:p14="http://schemas.microsoft.com/office/powerpoint/2010/main" val="1861174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41BAFE0-CF59-9BB8-2C87-8CA4A65898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120" y="345442"/>
            <a:ext cx="10266680" cy="5831523"/>
          </a:xfrm>
        </p:spPr>
      </p:pic>
      <p:sp>
        <p:nvSpPr>
          <p:cNvPr id="4" name="Date Placeholder 3">
            <a:extLst>
              <a:ext uri="{FF2B5EF4-FFF2-40B4-BE49-F238E27FC236}">
                <a16:creationId xmlns:a16="http://schemas.microsoft.com/office/drawing/2014/main" id="{A40CBA57-6731-F15B-E6CF-DEF78F4FDEB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916868B8-CC17-4C40-03E1-0B3F941F9B5B}"/>
              </a:ext>
            </a:extLst>
          </p:cNvPr>
          <p:cNvSpPr>
            <a:spLocks noGrp="1"/>
          </p:cNvSpPr>
          <p:nvPr>
            <p:ph type="sldNum" sz="quarter" idx="12"/>
          </p:nvPr>
        </p:nvSpPr>
        <p:spPr/>
        <p:txBody>
          <a:bodyPr/>
          <a:lstStyle/>
          <a:p>
            <a:fld id="{77952762-FE96-4E6C-A37C-1133FEC00D54}" type="slidenum">
              <a:rPr lang="en-US" smtClean="0"/>
              <a:t>2</a:t>
            </a:fld>
            <a:endParaRPr lang="en-US"/>
          </a:p>
        </p:txBody>
      </p:sp>
    </p:spTree>
    <p:extLst>
      <p:ext uri="{BB962C8B-B14F-4D97-AF65-F5344CB8AC3E}">
        <p14:creationId xmlns:p14="http://schemas.microsoft.com/office/powerpoint/2010/main" val="4162657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1C37-DF97-9C17-7049-1C967954FFF4}"/>
              </a:ext>
            </a:extLst>
          </p:cNvPr>
          <p:cNvSpPr>
            <a:spLocks noGrp="1"/>
          </p:cNvSpPr>
          <p:nvPr>
            <p:ph type="title"/>
          </p:nvPr>
        </p:nvSpPr>
        <p:spPr/>
        <p:txBody>
          <a:bodyPr>
            <a:normAutofit/>
          </a:bodyPr>
          <a:lstStyle/>
          <a:p>
            <a:pPr algn="ctr"/>
            <a:r>
              <a:rPr lang="en-US" sz="3200" b="1" dirty="0">
                <a:solidFill>
                  <a:srgbClr val="7030A0"/>
                </a:solidFill>
              </a:rPr>
              <a:t>Hacking</a:t>
            </a:r>
          </a:p>
        </p:txBody>
      </p:sp>
      <p:sp>
        <p:nvSpPr>
          <p:cNvPr id="3" name="Content Placeholder 2">
            <a:extLst>
              <a:ext uri="{FF2B5EF4-FFF2-40B4-BE49-F238E27FC236}">
                <a16:creationId xmlns:a16="http://schemas.microsoft.com/office/drawing/2014/main" id="{85BA90D0-F195-B25B-5F8C-DD070153723C}"/>
              </a:ext>
            </a:extLst>
          </p:cNvPr>
          <p:cNvSpPr>
            <a:spLocks noGrp="1"/>
          </p:cNvSpPr>
          <p:nvPr>
            <p:ph idx="1"/>
          </p:nvPr>
        </p:nvSpPr>
        <p:spPr/>
        <p:txBody>
          <a:bodyPr/>
          <a:lstStyle/>
          <a:p>
            <a:pPr algn="just"/>
            <a:r>
              <a:rPr lang="en-US" dirty="0"/>
              <a:t>Hacking is identifying and exploiting weaknesses in computer systems and/or computer networks. Cybercrime is committing a crime with the aid of computers and information technology infrastructure. </a:t>
            </a:r>
            <a:r>
              <a:rPr lang="en-US" dirty="0">
                <a:solidFill>
                  <a:srgbClr val="00B050"/>
                </a:solidFill>
              </a:rPr>
              <a:t>Ethical Hacking </a:t>
            </a:r>
            <a:r>
              <a:rPr lang="en-US" dirty="0"/>
              <a:t>is about improving the security of computer systems and/or computer networks.</a:t>
            </a:r>
          </a:p>
          <a:p>
            <a:r>
              <a:rPr lang="en-US" dirty="0">
                <a:hlinkClick r:id="rId2"/>
              </a:rPr>
              <a:t>https://www.simplilearn.com/tutorials/cyber-security-tutorial/types-of-cyber-attacks</a:t>
            </a:r>
            <a:r>
              <a:rPr lang="en-US" dirty="0"/>
              <a:t> </a:t>
            </a:r>
          </a:p>
        </p:txBody>
      </p:sp>
      <p:sp>
        <p:nvSpPr>
          <p:cNvPr id="4" name="Date Placeholder 3">
            <a:extLst>
              <a:ext uri="{FF2B5EF4-FFF2-40B4-BE49-F238E27FC236}">
                <a16:creationId xmlns:a16="http://schemas.microsoft.com/office/drawing/2014/main" id="{1AE7B0CD-BA43-696D-8F7D-894F2CF8ECB0}"/>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CFEB7841-151B-754E-796B-CB0FA0FDC2A5}"/>
              </a:ext>
            </a:extLst>
          </p:cNvPr>
          <p:cNvSpPr>
            <a:spLocks noGrp="1"/>
          </p:cNvSpPr>
          <p:nvPr>
            <p:ph type="sldNum" sz="quarter" idx="12"/>
          </p:nvPr>
        </p:nvSpPr>
        <p:spPr/>
        <p:txBody>
          <a:bodyPr/>
          <a:lstStyle/>
          <a:p>
            <a:fld id="{77952762-FE96-4E6C-A37C-1133FEC00D54}" type="slidenum">
              <a:rPr lang="en-US" smtClean="0"/>
              <a:t>20</a:t>
            </a:fld>
            <a:endParaRPr lang="en-US"/>
          </a:p>
        </p:txBody>
      </p:sp>
    </p:spTree>
    <p:extLst>
      <p:ext uri="{BB962C8B-B14F-4D97-AF65-F5344CB8AC3E}">
        <p14:creationId xmlns:p14="http://schemas.microsoft.com/office/powerpoint/2010/main" val="2935183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514E1-69C1-FDA3-7943-8897CD651638}"/>
              </a:ext>
            </a:extLst>
          </p:cNvPr>
          <p:cNvSpPr>
            <a:spLocks noGrp="1"/>
          </p:cNvSpPr>
          <p:nvPr>
            <p:ph idx="1"/>
          </p:nvPr>
        </p:nvSpPr>
        <p:spPr>
          <a:xfrm>
            <a:off x="838200" y="528322"/>
            <a:ext cx="10515600" cy="5648643"/>
          </a:xfrm>
        </p:spPr>
        <p:txBody>
          <a:bodyPr>
            <a:normAutofit fontScale="92500" lnSpcReduction="10000"/>
          </a:bodyPr>
          <a:lstStyle/>
          <a:p>
            <a:pPr marL="0" indent="0">
              <a:buNone/>
            </a:pPr>
            <a:r>
              <a:rPr lang="en-US" b="1" dirty="0">
                <a:solidFill>
                  <a:srgbClr val="7030A0"/>
                </a:solidFill>
              </a:rPr>
              <a:t>What is the difference between hacking and cybercrime?</a:t>
            </a:r>
          </a:p>
          <a:p>
            <a:pPr algn="just"/>
            <a:r>
              <a:rPr lang="en-US" dirty="0">
                <a:effectLst/>
              </a:rPr>
              <a:t>Hacking is the process of locating and taking advantage of holes in computer networks and/or systems. Cybercrime is the term for committing a crime while using computers and other information technologies.</a:t>
            </a:r>
          </a:p>
          <a:p>
            <a:pPr marL="0" indent="0">
              <a:buNone/>
            </a:pPr>
            <a:r>
              <a:rPr lang="en-US" b="1" dirty="0">
                <a:solidFill>
                  <a:srgbClr val="7030A0"/>
                </a:solidFill>
              </a:rPr>
              <a:t>What is cyber-attacks or hacking?</a:t>
            </a:r>
          </a:p>
          <a:p>
            <a:pPr algn="just"/>
            <a:r>
              <a:rPr lang="en-US" dirty="0"/>
              <a:t>When there is an unauthorized system/network access by a third party, we term it a cyber attack. The person who carries out a cyberattack is termed a hacker/attacker. Cyber-attacks have several negative effects.</a:t>
            </a:r>
          </a:p>
          <a:p>
            <a:pPr marL="0" indent="0">
              <a:buNone/>
            </a:pPr>
            <a:r>
              <a:rPr lang="en-US" dirty="0">
                <a:solidFill>
                  <a:srgbClr val="7030A0"/>
                </a:solidFill>
              </a:rPr>
              <a:t>Why is hacking a cybercrime?</a:t>
            </a:r>
          </a:p>
          <a:p>
            <a:pPr algn="just"/>
            <a:r>
              <a:rPr lang="en-US" dirty="0">
                <a:effectLst/>
              </a:rPr>
              <a:t>A commonly used hacking definition is the act of compromising digital devices and networks through unauthorized access to an account or computer system. Hacking is not always a malicious act, but it is </a:t>
            </a:r>
            <a:r>
              <a:rPr lang="en-US" b="1" dirty="0">
                <a:effectLst/>
              </a:rPr>
              <a:t>most commonly associated with illegal activity and data theft by cybercriminals</a:t>
            </a:r>
            <a:r>
              <a:rPr lang="en-US" dirty="0">
                <a:effectLst/>
              </a:rPr>
              <a:t>.</a:t>
            </a:r>
          </a:p>
          <a:p>
            <a:endParaRPr lang="en-US" dirty="0"/>
          </a:p>
        </p:txBody>
      </p:sp>
      <p:sp>
        <p:nvSpPr>
          <p:cNvPr id="4" name="Date Placeholder 3">
            <a:extLst>
              <a:ext uri="{FF2B5EF4-FFF2-40B4-BE49-F238E27FC236}">
                <a16:creationId xmlns:a16="http://schemas.microsoft.com/office/drawing/2014/main" id="{C6725934-824D-771E-8F70-2F6880E9341C}"/>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BA3E186C-1612-34A4-C0CD-917480A4918E}"/>
              </a:ext>
            </a:extLst>
          </p:cNvPr>
          <p:cNvSpPr>
            <a:spLocks noGrp="1"/>
          </p:cNvSpPr>
          <p:nvPr>
            <p:ph type="sldNum" sz="quarter" idx="12"/>
          </p:nvPr>
        </p:nvSpPr>
        <p:spPr/>
        <p:txBody>
          <a:bodyPr/>
          <a:lstStyle/>
          <a:p>
            <a:fld id="{77952762-FE96-4E6C-A37C-1133FEC00D54}" type="slidenum">
              <a:rPr lang="en-US" smtClean="0"/>
              <a:t>21</a:t>
            </a:fld>
            <a:endParaRPr lang="en-US"/>
          </a:p>
        </p:txBody>
      </p:sp>
    </p:spTree>
    <p:extLst>
      <p:ext uri="{BB962C8B-B14F-4D97-AF65-F5344CB8AC3E}">
        <p14:creationId xmlns:p14="http://schemas.microsoft.com/office/powerpoint/2010/main" val="205430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3173-D5D1-0A60-5B4D-4075EC39146E}"/>
              </a:ext>
            </a:extLst>
          </p:cNvPr>
          <p:cNvSpPr>
            <a:spLocks noGrp="1"/>
          </p:cNvSpPr>
          <p:nvPr>
            <p:ph type="title"/>
          </p:nvPr>
        </p:nvSpPr>
        <p:spPr>
          <a:xfrm>
            <a:off x="838200" y="365125"/>
            <a:ext cx="10515600" cy="854075"/>
          </a:xfrm>
        </p:spPr>
        <p:txBody>
          <a:bodyPr>
            <a:normAutofit/>
          </a:bodyPr>
          <a:lstStyle/>
          <a:p>
            <a:pPr algn="ctr"/>
            <a:r>
              <a:rPr lang="en-US" sz="2800" b="1" kern="0" dirty="0">
                <a:solidFill>
                  <a:srgbClr val="7030A0"/>
                </a:solidFill>
                <a:latin typeface="Times New Roman" panose="02020603050405020304" pitchFamily="18" charset="0"/>
                <a:ea typeface="Times New Roman" panose="02020603050405020304" pitchFamily="18" charset="0"/>
              </a:rPr>
              <a:t>Hacker</a:t>
            </a:r>
            <a:endParaRPr lang="en-US" sz="2800" dirty="0">
              <a:solidFill>
                <a:srgbClr val="7030A0"/>
              </a:solidFill>
            </a:endParaRPr>
          </a:p>
        </p:txBody>
      </p:sp>
      <p:sp>
        <p:nvSpPr>
          <p:cNvPr id="3" name="Content Placeholder 2">
            <a:extLst>
              <a:ext uri="{FF2B5EF4-FFF2-40B4-BE49-F238E27FC236}">
                <a16:creationId xmlns:a16="http://schemas.microsoft.com/office/drawing/2014/main" id="{9C46DAB3-438E-1A92-7184-B7E8BECF255F}"/>
              </a:ext>
            </a:extLst>
          </p:cNvPr>
          <p:cNvSpPr>
            <a:spLocks noGrp="1"/>
          </p:cNvSpPr>
          <p:nvPr>
            <p:ph idx="1"/>
          </p:nvPr>
        </p:nvSpPr>
        <p:spPr>
          <a:xfrm>
            <a:off x="838200" y="1219200"/>
            <a:ext cx="10515600" cy="4957763"/>
          </a:xfrm>
        </p:spPr>
        <p:txBody>
          <a:bodyPr/>
          <a:lstStyle/>
          <a:p>
            <a:pPr marL="0" indent="0" algn="just">
              <a:buNone/>
            </a:pPr>
            <a:r>
              <a:rPr lang="en-US" sz="1800" kern="0" dirty="0">
                <a:latin typeface="Times New Roman" panose="02020603050405020304" pitchFamily="18" charset="0"/>
                <a:ea typeface="Times New Roman" panose="02020603050405020304" pitchFamily="18" charset="0"/>
                <a:cs typeface="Times New Roman" panose="02020603050405020304" pitchFamily="18" charset="0"/>
              </a:rPr>
              <a:t>A </a:t>
            </a:r>
            <a:r>
              <a:rPr lang="en-US" sz="1800" b="1" kern="0" dirty="0">
                <a:latin typeface="Times New Roman" panose="02020603050405020304" pitchFamily="18" charset="0"/>
                <a:ea typeface="Times New Roman" panose="02020603050405020304" pitchFamily="18" charset="0"/>
                <a:cs typeface="Times New Roman" panose="02020603050405020304" pitchFamily="18" charset="0"/>
              </a:rPr>
              <a:t>Hacker</a:t>
            </a:r>
            <a:r>
              <a:rPr lang="en-US" sz="1800" kern="0" dirty="0">
                <a:latin typeface="Times New Roman" panose="02020603050405020304" pitchFamily="18" charset="0"/>
                <a:ea typeface="Times New Roman" panose="02020603050405020304" pitchFamily="18" charset="0"/>
                <a:cs typeface="Times New Roman" panose="02020603050405020304" pitchFamily="18" charset="0"/>
              </a:rPr>
              <a:t> is a person who finds and exploits the weaknesses in computer systems and/or networks to gain access. Hackers are usually skilled computer programmers with knowledge of computer security.</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5000"/>
              </a:lnSpc>
              <a:spcBef>
                <a:spcPts val="0"/>
              </a:spcBef>
              <a:spcAft>
                <a:spcPts val="1000"/>
              </a:spcAft>
              <a:buNone/>
            </a:pPr>
            <a:r>
              <a:rPr lang="en-US" sz="1800" b="1" kern="0" dirty="0">
                <a:latin typeface="Times New Roman" panose="02020603050405020304" pitchFamily="18" charset="0"/>
                <a:ea typeface="Times New Roman" panose="02020603050405020304" pitchFamily="18" charset="0"/>
                <a:cs typeface="Times New Roman" panose="02020603050405020304" pitchFamily="18" charset="0"/>
              </a:rPr>
              <a:t>Types of Hackers</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0" algn="just">
              <a:lnSpc>
                <a:spcPct val="115000"/>
              </a:lnSpc>
              <a:spcBef>
                <a:spcPts val="0"/>
              </a:spcBef>
              <a:spcAft>
                <a:spcPts val="1000"/>
              </a:spcAft>
            </a:pPr>
            <a:r>
              <a:rPr lang="en-US" sz="1800" kern="0" dirty="0">
                <a:latin typeface="Times New Roman" panose="02020603050405020304" pitchFamily="18" charset="0"/>
                <a:ea typeface="Times New Roman" panose="02020603050405020304" pitchFamily="18" charset="0"/>
                <a:cs typeface="Times New Roman" panose="02020603050405020304" pitchFamily="18" charset="0"/>
              </a:rPr>
              <a:t>Hackers are classified according to the intent of their actions. The following list classifies types of hackers according to their intent:</a:t>
            </a:r>
          </a:p>
          <a:p>
            <a:pPr marL="0">
              <a:lnSpc>
                <a:spcPct val="115000"/>
              </a:lnSpc>
              <a:spcBef>
                <a:spcPts val="0"/>
              </a:spcBef>
              <a:spcAft>
                <a:spcPts val="1000"/>
              </a:spcAft>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DADABB02-D3BA-F576-5569-2EAB4F13E074}"/>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AA75BDE5-1F2A-33FF-AABC-D3CECC0D24D3}"/>
              </a:ext>
            </a:extLst>
          </p:cNvPr>
          <p:cNvSpPr>
            <a:spLocks noGrp="1"/>
          </p:cNvSpPr>
          <p:nvPr>
            <p:ph type="sldNum" sz="quarter" idx="12"/>
          </p:nvPr>
        </p:nvSpPr>
        <p:spPr/>
        <p:txBody>
          <a:bodyPr/>
          <a:lstStyle/>
          <a:p>
            <a:fld id="{77952762-FE96-4E6C-A37C-1133FEC00D54}" type="slidenum">
              <a:rPr lang="en-US" smtClean="0"/>
              <a:t>22</a:t>
            </a:fld>
            <a:endParaRPr lang="en-US"/>
          </a:p>
        </p:txBody>
      </p:sp>
      <p:graphicFrame>
        <p:nvGraphicFramePr>
          <p:cNvPr id="9" name="Table 8">
            <a:extLst>
              <a:ext uri="{FF2B5EF4-FFF2-40B4-BE49-F238E27FC236}">
                <a16:creationId xmlns:a16="http://schemas.microsoft.com/office/drawing/2014/main" id="{9B8CBD14-5956-6D5B-2F64-0A5A82AE6C25}"/>
              </a:ext>
            </a:extLst>
          </p:cNvPr>
          <p:cNvGraphicFramePr>
            <a:graphicFrameLocks noGrp="1"/>
          </p:cNvGraphicFramePr>
          <p:nvPr>
            <p:extLst>
              <p:ext uri="{D42A27DB-BD31-4B8C-83A1-F6EECF244321}">
                <p14:modId xmlns:p14="http://schemas.microsoft.com/office/powerpoint/2010/main" val="3227307125"/>
              </p:ext>
            </p:extLst>
          </p:nvPr>
        </p:nvGraphicFramePr>
        <p:xfrm>
          <a:off x="1986280" y="2899016"/>
          <a:ext cx="8128000" cy="3450984"/>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607514000"/>
                    </a:ext>
                  </a:extLst>
                </a:gridCol>
                <a:gridCol w="4064000">
                  <a:extLst>
                    <a:ext uri="{9D8B030D-6E8A-4147-A177-3AD203B41FA5}">
                      <a16:colId xmlns:a16="http://schemas.microsoft.com/office/drawing/2014/main" val="2515790819"/>
                    </a:ext>
                  </a:extLst>
                </a:gridCol>
              </a:tblGrid>
              <a:tr h="68650">
                <a:tc>
                  <a:txBody>
                    <a:bodyPr/>
                    <a:lstStyle/>
                    <a:p>
                      <a:pPr marL="0" marR="0" algn="ctr">
                        <a:lnSpc>
                          <a:spcPct val="115000"/>
                        </a:lnSpc>
                        <a:spcBef>
                          <a:spcPts val="0"/>
                        </a:spcBef>
                        <a:spcAft>
                          <a:spcPts val="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Symbol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92961715"/>
                  </a:ext>
                </a:extLst>
              </a:tr>
              <a:tr h="1297570">
                <a:tc>
                  <a:txBody>
                    <a:bodyPr/>
                    <a:lstStyle/>
                    <a:p>
                      <a:endParaRPr lang="en-US" dirty="0"/>
                    </a:p>
                    <a:p>
                      <a:endParaRPr lang="en-US" dirty="0"/>
                    </a:p>
                    <a:p>
                      <a:endParaRPr lang="en-US" dirty="0"/>
                    </a:p>
                    <a:p>
                      <a:endParaRPr lang="en-US" dirty="0"/>
                    </a:p>
                    <a:p>
                      <a:endParaRPr lang="en-US" dirty="0"/>
                    </a:p>
                  </a:txBody>
                  <a:tcPr/>
                </a:tc>
                <a:tc>
                  <a:txBody>
                    <a:bodyPr/>
                    <a:lstStyle/>
                    <a:p>
                      <a:r>
                        <a:rPr lang="en-US" sz="1800" b="1" kern="1200" dirty="0">
                          <a:solidFill>
                            <a:schemeClr val="dk1"/>
                          </a:solidFill>
                          <a:effectLst/>
                          <a:latin typeface="+mn-lt"/>
                          <a:ea typeface="+mn-ea"/>
                          <a:cs typeface="+mn-cs"/>
                        </a:rPr>
                        <a:t>Ethical Hacker (White hat): </a:t>
                      </a:r>
                      <a:r>
                        <a:rPr lang="en-US" sz="1800" kern="1200" dirty="0">
                          <a:solidFill>
                            <a:schemeClr val="dk1"/>
                          </a:solidFill>
                          <a:effectLst/>
                          <a:latin typeface="+mn-lt"/>
                          <a:ea typeface="+mn-ea"/>
                          <a:cs typeface="+mn-cs"/>
                        </a:rPr>
                        <a:t>A security hacker who gains access to systems with a view to fix the identified weaknesses. They may also perform penetration</a:t>
                      </a:r>
                      <a:r>
                        <a:rPr lang="en-US" sz="1800" u="sng" kern="1200" dirty="0">
                          <a:solidFill>
                            <a:schemeClr val="dk1"/>
                          </a:solidFill>
                          <a:effectLst/>
                          <a:latin typeface="+mn-lt"/>
                          <a:ea typeface="+mn-ea"/>
                          <a:cs typeface="+mn-cs"/>
                          <a:hlinkClick r:id="rId2"/>
                        </a:rPr>
                        <a:t> Testing </a:t>
                      </a:r>
                      <a:r>
                        <a:rPr lang="en-US" sz="1800" kern="1200" dirty="0">
                          <a:solidFill>
                            <a:schemeClr val="dk1"/>
                          </a:solidFill>
                          <a:effectLst/>
                          <a:latin typeface="+mn-lt"/>
                          <a:ea typeface="+mn-ea"/>
                          <a:cs typeface="+mn-cs"/>
                        </a:rPr>
                        <a:t>and vulnerability assessments.</a:t>
                      </a:r>
                      <a:endParaRPr lang="en-US" dirty="0"/>
                    </a:p>
                  </a:txBody>
                  <a:tcPr/>
                </a:tc>
                <a:extLst>
                  <a:ext uri="{0D108BD9-81ED-4DB2-BD59-A6C34878D82A}">
                    <a16:rowId xmlns:a16="http://schemas.microsoft.com/office/drawing/2014/main" val="3198429001"/>
                  </a:ext>
                </a:extLst>
              </a:tr>
              <a:tr h="1771853">
                <a:tc>
                  <a:txBody>
                    <a:bodyPr/>
                    <a:lstStyle/>
                    <a:p>
                      <a:endParaRPr lang="en-US" dirty="0"/>
                    </a:p>
                    <a:p>
                      <a:endParaRPr lang="en-US" dirty="0"/>
                    </a:p>
                    <a:p>
                      <a:endParaRPr lang="en-US" dirty="0"/>
                    </a:p>
                  </a:txBody>
                  <a:tcPr/>
                </a:tc>
                <a:tc>
                  <a:txBody>
                    <a:bodyPr/>
                    <a:lstStyle/>
                    <a:p>
                      <a:r>
                        <a:rPr lang="en-US" sz="1800" b="1" kern="1200" dirty="0">
                          <a:solidFill>
                            <a:schemeClr val="dk1"/>
                          </a:solidFill>
                          <a:effectLst/>
                          <a:latin typeface="+mn-lt"/>
                          <a:ea typeface="+mn-ea"/>
                          <a:cs typeface="+mn-cs"/>
                        </a:rPr>
                        <a:t>Cracker (Black hat): </a:t>
                      </a:r>
                      <a:r>
                        <a:rPr lang="en-US" sz="1800" kern="1200" dirty="0">
                          <a:solidFill>
                            <a:schemeClr val="dk1"/>
                          </a:solidFill>
                          <a:effectLst/>
                          <a:latin typeface="+mn-lt"/>
                          <a:ea typeface="+mn-ea"/>
                          <a:cs typeface="+mn-cs"/>
                        </a:rPr>
                        <a:t>A hacker who gains unauthorized access to computer systems for personal gain. The intent is usually to steal corporate data, violate privacy rights, transfer funds from bank accounts etc.</a:t>
                      </a:r>
                      <a:endParaRPr lang="en-US" dirty="0"/>
                    </a:p>
                  </a:txBody>
                  <a:tcPr/>
                </a:tc>
                <a:extLst>
                  <a:ext uri="{0D108BD9-81ED-4DB2-BD59-A6C34878D82A}">
                    <a16:rowId xmlns:a16="http://schemas.microsoft.com/office/drawing/2014/main" val="2252662307"/>
                  </a:ext>
                </a:extLst>
              </a:tr>
            </a:tbl>
          </a:graphicData>
        </a:graphic>
      </p:graphicFrame>
      <p:pic>
        <p:nvPicPr>
          <p:cNvPr id="11" name="Picture 10" descr="White hat hacker">
            <a:extLst>
              <a:ext uri="{FF2B5EF4-FFF2-40B4-BE49-F238E27FC236}">
                <a16:creationId xmlns:a16="http://schemas.microsoft.com/office/drawing/2014/main" id="{596B586A-91D7-2A4E-A710-74C0307D44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3135634"/>
            <a:ext cx="2406650" cy="1392396"/>
          </a:xfrm>
          <a:prstGeom prst="rect">
            <a:avLst/>
          </a:prstGeom>
          <a:noFill/>
          <a:ln>
            <a:noFill/>
          </a:ln>
        </p:spPr>
      </p:pic>
      <p:pic>
        <p:nvPicPr>
          <p:cNvPr id="12" name="Picture 11" descr="Black hat hacker">
            <a:extLst>
              <a:ext uri="{FF2B5EF4-FFF2-40B4-BE49-F238E27FC236}">
                <a16:creationId xmlns:a16="http://schemas.microsoft.com/office/drawing/2014/main" id="{D159FE75-002F-2D53-627B-BDA1246E77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9080" y="4837593"/>
            <a:ext cx="2406650" cy="1392396"/>
          </a:xfrm>
          <a:prstGeom prst="rect">
            <a:avLst/>
          </a:prstGeom>
          <a:noFill/>
          <a:ln>
            <a:noFill/>
          </a:ln>
        </p:spPr>
      </p:pic>
    </p:spTree>
    <p:extLst>
      <p:ext uri="{BB962C8B-B14F-4D97-AF65-F5344CB8AC3E}">
        <p14:creationId xmlns:p14="http://schemas.microsoft.com/office/powerpoint/2010/main" val="2540603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0A56C4-AEF1-5120-4F93-408D626FB835}"/>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0850D40E-2C72-44FD-DD1E-E8FAE555974A}"/>
              </a:ext>
            </a:extLst>
          </p:cNvPr>
          <p:cNvSpPr>
            <a:spLocks noGrp="1"/>
          </p:cNvSpPr>
          <p:nvPr>
            <p:ph type="sldNum" sz="quarter" idx="12"/>
          </p:nvPr>
        </p:nvSpPr>
        <p:spPr/>
        <p:txBody>
          <a:bodyPr/>
          <a:lstStyle/>
          <a:p>
            <a:fld id="{77952762-FE96-4E6C-A37C-1133FEC00D54}" type="slidenum">
              <a:rPr lang="en-US" smtClean="0"/>
              <a:t>23</a:t>
            </a:fld>
            <a:endParaRPr lang="en-US"/>
          </a:p>
        </p:txBody>
      </p:sp>
      <p:graphicFrame>
        <p:nvGraphicFramePr>
          <p:cNvPr id="14" name="Content Placeholder 13">
            <a:extLst>
              <a:ext uri="{FF2B5EF4-FFF2-40B4-BE49-F238E27FC236}">
                <a16:creationId xmlns:a16="http://schemas.microsoft.com/office/drawing/2014/main" id="{A726F511-011E-39F2-0F0C-662B80C2DB2D}"/>
              </a:ext>
            </a:extLst>
          </p:cNvPr>
          <p:cNvGraphicFramePr>
            <a:graphicFrameLocks noGrp="1"/>
          </p:cNvGraphicFramePr>
          <p:nvPr>
            <p:ph idx="1"/>
            <p:extLst>
              <p:ext uri="{D42A27DB-BD31-4B8C-83A1-F6EECF244321}">
                <p14:modId xmlns:p14="http://schemas.microsoft.com/office/powerpoint/2010/main" val="1425875200"/>
              </p:ext>
            </p:extLst>
          </p:nvPr>
        </p:nvGraphicFramePr>
        <p:xfrm>
          <a:off x="756920" y="252095"/>
          <a:ext cx="10515600" cy="5821680"/>
        </p:xfrm>
        <a:graphic>
          <a:graphicData uri="http://schemas.openxmlformats.org/drawingml/2006/table">
            <a:tbl>
              <a:tblPr firstRow="1" bandRow="1">
                <a:tableStyleId>{073A0DAA-6AF3-43AB-8588-CEC1D06C72B9}</a:tableStyleId>
              </a:tblPr>
              <a:tblGrid>
                <a:gridCol w="5257800">
                  <a:extLst>
                    <a:ext uri="{9D8B030D-6E8A-4147-A177-3AD203B41FA5}">
                      <a16:colId xmlns:a16="http://schemas.microsoft.com/office/drawing/2014/main" val="3428524339"/>
                    </a:ext>
                  </a:extLst>
                </a:gridCol>
                <a:gridCol w="5257800">
                  <a:extLst>
                    <a:ext uri="{9D8B030D-6E8A-4147-A177-3AD203B41FA5}">
                      <a16:colId xmlns:a16="http://schemas.microsoft.com/office/drawing/2014/main" val="412346458"/>
                    </a:ext>
                  </a:extLst>
                </a:gridCol>
              </a:tblGrid>
              <a:tr h="370840">
                <a:tc>
                  <a:txBody>
                    <a:bodyPr/>
                    <a:lstStyle/>
                    <a:p>
                      <a:pPr marL="0" marR="0" algn="ctr">
                        <a:lnSpc>
                          <a:spcPct val="115000"/>
                        </a:lnSpc>
                        <a:spcBef>
                          <a:spcPts val="0"/>
                        </a:spcBef>
                        <a:spcAft>
                          <a:spcPts val="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Symbol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15000"/>
                        </a:lnSpc>
                        <a:spcBef>
                          <a:spcPts val="0"/>
                        </a:spcBef>
                        <a:spcAft>
                          <a:spcPts val="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17264364"/>
                  </a:ext>
                </a:extLst>
              </a:tr>
              <a:tr h="370840">
                <a:tc>
                  <a:txBody>
                    <a:bodyPr/>
                    <a:lstStyle/>
                    <a:p>
                      <a:endParaRPr lang="en-US" dirty="0"/>
                    </a:p>
                  </a:txBody>
                  <a:tcPr/>
                </a:tc>
                <a:tc>
                  <a:txBody>
                    <a:bodyPr/>
                    <a:lstStyle/>
                    <a:p>
                      <a:pPr marL="0" marR="0" algn="l">
                        <a:lnSpc>
                          <a:spcPct val="115000"/>
                        </a:lnSpc>
                        <a:spcBef>
                          <a:spcPts val="0"/>
                        </a:spcBef>
                        <a:spcAft>
                          <a:spcPts val="1000"/>
                        </a:spcAft>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Grey hat: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A hacker who is in between ethical and black hat hackers. He/she breaks into computer systems without authority with a view to identify weaknesses and reveal them to the system owner.</a:t>
                      </a:r>
                      <a:endParaRPr lang="en-US" sz="12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15000"/>
                        </a:lnSpc>
                        <a:spcBef>
                          <a:spcPts val="0"/>
                        </a:spcBef>
                        <a:spcAft>
                          <a:spcPts val="10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24297987"/>
                  </a:ext>
                </a:extLst>
              </a:tr>
              <a:tr h="370840">
                <a:tc>
                  <a:txBody>
                    <a:bodyPr/>
                    <a:lstStyle/>
                    <a:p>
                      <a:endParaRPr lang="en-US" dirty="0"/>
                    </a:p>
                  </a:txBody>
                  <a:tcPr/>
                </a:tc>
                <a:tc>
                  <a:txBody>
                    <a:bodyPr/>
                    <a:lstStyle/>
                    <a:p>
                      <a:pPr marL="0" marR="0" algn="l">
                        <a:lnSpc>
                          <a:spcPct val="115000"/>
                        </a:lnSpc>
                        <a:spcBef>
                          <a:spcPts val="0"/>
                        </a:spcBef>
                        <a:spcAft>
                          <a:spcPts val="1000"/>
                        </a:spcAft>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Script kiddies: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A non-skilled person who gains access to computer systems using already made tools.</a:t>
                      </a:r>
                      <a:endParaRPr lang="en-US" sz="16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15000"/>
                        </a:lnSpc>
                        <a:spcBef>
                          <a:spcPts val="0"/>
                        </a:spcBef>
                        <a:spcAft>
                          <a:spcPts val="10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15000"/>
                        </a:lnSpc>
                        <a:spcBef>
                          <a:spcPts val="0"/>
                        </a:spcBef>
                        <a:spcAft>
                          <a:spcPts val="10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12205678"/>
                  </a:ext>
                </a:extLst>
              </a:tr>
              <a:tr h="370840">
                <a:tc>
                  <a:txBody>
                    <a:bodyPr/>
                    <a:lstStyle/>
                    <a:p>
                      <a:endParaRPr lang="en-US" dirty="0"/>
                    </a:p>
                  </a:txBody>
                  <a:tcPr/>
                </a:tc>
                <a:tc>
                  <a:txBody>
                    <a:bodyPr/>
                    <a:lstStyle/>
                    <a:p>
                      <a:pPr marL="0" marR="0" algn="l">
                        <a:lnSpc>
                          <a:spcPct val="115000"/>
                        </a:lnSpc>
                        <a:spcBef>
                          <a:spcPts val="0"/>
                        </a:spcBef>
                        <a:spcAft>
                          <a:spcPts val="1000"/>
                        </a:spcAft>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Hacktivist: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A hacker who use hacking to send social, religious, and political, etc. messages. This is usually done by hijacking websites and leaving the message on the hijacked website.</a:t>
                      </a:r>
                    </a:p>
                    <a:p>
                      <a:pPr marL="0" marR="0" algn="l">
                        <a:lnSpc>
                          <a:spcPct val="115000"/>
                        </a:lnSpc>
                        <a:spcBef>
                          <a:spcPts val="0"/>
                        </a:spcBef>
                        <a:spcAft>
                          <a:spcPts val="1000"/>
                        </a:spcAft>
                      </a:pPr>
                      <a:endParaRPr lang="en-US" sz="16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15000"/>
                        </a:lnSpc>
                        <a:spcBef>
                          <a:spcPts val="0"/>
                        </a:spcBef>
                        <a:spcAft>
                          <a:spcPts val="10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17814861"/>
                  </a:ext>
                </a:extLst>
              </a:tr>
              <a:tr h="741680">
                <a:tc>
                  <a:txBody>
                    <a:bodyPr/>
                    <a:lstStyle/>
                    <a:p>
                      <a:endParaRPr lang="en-US" dirty="0"/>
                    </a:p>
                  </a:txBody>
                  <a:tcPr/>
                </a:tc>
                <a:tc>
                  <a:txBody>
                    <a:bodyPr/>
                    <a:lstStyle/>
                    <a:p>
                      <a:pPr marL="0" marR="0" algn="l">
                        <a:lnSpc>
                          <a:spcPct val="115000"/>
                        </a:lnSpc>
                        <a:spcBef>
                          <a:spcPts val="0"/>
                        </a:spcBef>
                        <a:spcAft>
                          <a:spcPts val="1000"/>
                        </a:spcAft>
                      </a:pPr>
                      <a:r>
                        <a:rPr lang="en-US" sz="1600" b="1" kern="0" dirty="0">
                          <a:effectLst/>
                          <a:latin typeface="Times New Roman" panose="02020603050405020304" pitchFamily="18" charset="0"/>
                          <a:ea typeface="Times New Roman" panose="02020603050405020304" pitchFamily="18" charset="0"/>
                          <a:cs typeface="Times New Roman" panose="02020603050405020304" pitchFamily="18" charset="0"/>
                        </a:rPr>
                        <a:t>Phreaker: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A hacker who identifies and exploits weaknesses in telephones instead of computers.</a:t>
                      </a:r>
                    </a:p>
                    <a:p>
                      <a:pPr marL="0" marR="0" algn="l">
                        <a:lnSpc>
                          <a:spcPct val="115000"/>
                        </a:lnSpc>
                        <a:spcBef>
                          <a:spcPts val="0"/>
                        </a:spcBef>
                        <a:spcAft>
                          <a:spcPts val="1000"/>
                        </a:spcAft>
                      </a:pPr>
                      <a:endParaRPr lang="en-US" sz="1600" kern="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627455737"/>
                  </a:ext>
                </a:extLst>
              </a:tr>
            </a:tbl>
          </a:graphicData>
        </a:graphic>
      </p:graphicFrame>
      <p:pic>
        <p:nvPicPr>
          <p:cNvPr id="16" name="Picture 15" descr="Grey hat hacker">
            <a:extLst>
              <a:ext uri="{FF2B5EF4-FFF2-40B4-BE49-F238E27FC236}">
                <a16:creationId xmlns:a16="http://schemas.microsoft.com/office/drawing/2014/main" id="{6C840F2F-7540-F544-DBFD-7699B9064D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6965" y="739617"/>
            <a:ext cx="1946910" cy="1240790"/>
          </a:xfrm>
          <a:prstGeom prst="rect">
            <a:avLst/>
          </a:prstGeom>
          <a:noFill/>
          <a:ln>
            <a:noFill/>
          </a:ln>
        </p:spPr>
      </p:pic>
      <p:pic>
        <p:nvPicPr>
          <p:cNvPr id="17" name="Picture 16" descr="Script kiddies">
            <a:extLst>
              <a:ext uri="{FF2B5EF4-FFF2-40B4-BE49-F238E27FC236}">
                <a16:creationId xmlns:a16="http://schemas.microsoft.com/office/drawing/2014/main" id="{272C2184-9A10-C368-576F-6EDF562D61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6495" y="2336483"/>
            <a:ext cx="2051050" cy="823595"/>
          </a:xfrm>
          <a:prstGeom prst="rect">
            <a:avLst/>
          </a:prstGeom>
          <a:noFill/>
          <a:ln>
            <a:noFill/>
          </a:ln>
        </p:spPr>
      </p:pic>
      <p:pic>
        <p:nvPicPr>
          <p:cNvPr id="18" name="Picture 17" descr="Hacktivist">
            <a:extLst>
              <a:ext uri="{FF2B5EF4-FFF2-40B4-BE49-F238E27FC236}">
                <a16:creationId xmlns:a16="http://schemas.microsoft.com/office/drawing/2014/main" id="{E01E2D17-C841-1E42-B293-6F6BC8141B9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6495" y="3576161"/>
            <a:ext cx="2019300" cy="1325245"/>
          </a:xfrm>
          <a:prstGeom prst="rect">
            <a:avLst/>
          </a:prstGeom>
          <a:noFill/>
          <a:ln>
            <a:noFill/>
          </a:ln>
        </p:spPr>
      </p:pic>
      <p:pic>
        <p:nvPicPr>
          <p:cNvPr id="20" name="Picture 19" descr="A black telephone with a wire&#10;&#10;Description automatically generated">
            <a:extLst>
              <a:ext uri="{FF2B5EF4-FFF2-40B4-BE49-F238E27FC236}">
                <a16:creationId xmlns:a16="http://schemas.microsoft.com/office/drawing/2014/main" id="{DA6A9B97-2BD6-F06F-5DF1-4CA4C80C3D79}"/>
              </a:ext>
            </a:extLst>
          </p:cNvPr>
          <p:cNvPicPr>
            <a:picLocks noChangeAspect="1"/>
          </p:cNvPicPr>
          <p:nvPr/>
        </p:nvPicPr>
        <p:blipFill>
          <a:blip r:embed="rId5"/>
          <a:stretch>
            <a:fillRect/>
          </a:stretch>
        </p:blipFill>
        <p:spPr>
          <a:xfrm>
            <a:off x="2479357" y="5064760"/>
            <a:ext cx="1933575" cy="1009015"/>
          </a:xfrm>
          <a:prstGeom prst="rect">
            <a:avLst/>
          </a:prstGeom>
        </p:spPr>
      </p:pic>
    </p:spTree>
    <p:extLst>
      <p:ext uri="{BB962C8B-B14F-4D97-AF65-F5344CB8AC3E}">
        <p14:creationId xmlns:p14="http://schemas.microsoft.com/office/powerpoint/2010/main" val="2362046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16900B-5DCA-C76E-5645-48E5D5212255}"/>
              </a:ext>
            </a:extLst>
          </p:cNvPr>
          <p:cNvSpPr>
            <a:spLocks noGrp="1"/>
          </p:cNvSpPr>
          <p:nvPr>
            <p:ph idx="1"/>
          </p:nvPr>
        </p:nvSpPr>
        <p:spPr>
          <a:xfrm>
            <a:off x="838200" y="680722"/>
            <a:ext cx="10515600" cy="5496243"/>
          </a:xfrm>
        </p:spPr>
        <p:txBody>
          <a:bodyPr>
            <a:normAutofit/>
          </a:bodyPr>
          <a:lstStyle/>
          <a:p>
            <a:pPr algn="just"/>
            <a:r>
              <a:rPr lang="en-US" dirty="0"/>
              <a:t>Ethical hacking involves </a:t>
            </a:r>
            <a:r>
              <a:rPr lang="en-US" b="1" dirty="0"/>
              <a:t>an authorized attempt to gain unauthorized access to a computer system, application, or data</a:t>
            </a:r>
            <a:r>
              <a:rPr lang="en-US" dirty="0"/>
              <a:t>. Carrying out an ethical hack involves duplicating strategies and actions of malicious attackers.</a:t>
            </a:r>
          </a:p>
          <a:p>
            <a:pPr algn="just"/>
            <a:r>
              <a:rPr lang="en-US" dirty="0"/>
              <a:t>What does an ethical hacker do?</a:t>
            </a:r>
          </a:p>
          <a:p>
            <a:pPr marL="0" indent="0" algn="just">
              <a:buNone/>
            </a:pPr>
            <a:r>
              <a:rPr lang="en-US" dirty="0"/>
              <a:t>An ethical hacker, also known as a 'white hat hacker', is employed to legally break into computers and networks to test an organization's overall security. Ethical hackers possess all the skills of a cyber criminal but use their knowledge to improve organizations rather than exploit and damage them.</a:t>
            </a:r>
          </a:p>
          <a:p>
            <a:pPr marL="0" indent="0">
              <a:buNone/>
            </a:pPr>
            <a:r>
              <a:rPr lang="en-US" dirty="0">
                <a:hlinkClick r:id="rId2"/>
              </a:rPr>
              <a:t>https://www.guru99.com/what-is-hacking-an-introduction.html</a:t>
            </a:r>
            <a:r>
              <a:rPr lang="en-US" dirty="0"/>
              <a:t>  </a:t>
            </a:r>
          </a:p>
        </p:txBody>
      </p:sp>
      <p:sp>
        <p:nvSpPr>
          <p:cNvPr id="4" name="Date Placeholder 3">
            <a:extLst>
              <a:ext uri="{FF2B5EF4-FFF2-40B4-BE49-F238E27FC236}">
                <a16:creationId xmlns:a16="http://schemas.microsoft.com/office/drawing/2014/main" id="{44EF6FE5-3D31-8839-9710-A20D3B24B32D}"/>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4BB9351A-F223-58CB-6D7C-8EC29C5B8737}"/>
              </a:ext>
            </a:extLst>
          </p:cNvPr>
          <p:cNvSpPr>
            <a:spLocks noGrp="1"/>
          </p:cNvSpPr>
          <p:nvPr>
            <p:ph type="sldNum" sz="quarter" idx="12"/>
          </p:nvPr>
        </p:nvSpPr>
        <p:spPr/>
        <p:txBody>
          <a:bodyPr/>
          <a:lstStyle/>
          <a:p>
            <a:fld id="{77952762-FE96-4E6C-A37C-1133FEC00D54}" type="slidenum">
              <a:rPr lang="en-US" smtClean="0"/>
              <a:t>24</a:t>
            </a:fld>
            <a:endParaRPr lang="en-US"/>
          </a:p>
        </p:txBody>
      </p:sp>
    </p:spTree>
    <p:extLst>
      <p:ext uri="{BB962C8B-B14F-4D97-AF65-F5344CB8AC3E}">
        <p14:creationId xmlns:p14="http://schemas.microsoft.com/office/powerpoint/2010/main" val="730033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956311-53DC-6FBA-D147-571E5506629D}"/>
              </a:ext>
            </a:extLst>
          </p:cNvPr>
          <p:cNvSpPr>
            <a:spLocks noGrp="1"/>
          </p:cNvSpPr>
          <p:nvPr>
            <p:ph idx="1"/>
          </p:nvPr>
        </p:nvSpPr>
        <p:spPr>
          <a:xfrm>
            <a:off x="838200" y="1327785"/>
            <a:ext cx="10515600" cy="4351338"/>
          </a:xfrm>
        </p:spPr>
        <p:txBody>
          <a:bodyPr>
            <a:normAutofit fontScale="92500" lnSpcReduction="20000"/>
          </a:bodyPr>
          <a:lstStyle/>
          <a:p>
            <a:pPr algn="just"/>
            <a:r>
              <a:rPr lang="en-US" b="1" dirty="0">
                <a:solidFill>
                  <a:srgbClr val="5A2A82"/>
                </a:solidFill>
                <a:effectLst/>
              </a:rPr>
              <a:t>What are the key concepts of ethical hacking? </a:t>
            </a:r>
            <a:endParaRPr lang="en-US" b="1" dirty="0"/>
          </a:p>
          <a:p>
            <a:pPr algn="just"/>
            <a:r>
              <a:rPr lang="en-US" dirty="0"/>
              <a:t>Hacking experts follow four key protocol concepts:</a:t>
            </a:r>
          </a:p>
          <a:p>
            <a:pPr algn="just">
              <a:buFont typeface="+mj-lt"/>
              <a:buAutoNum type="arabicPeriod"/>
            </a:pPr>
            <a:r>
              <a:rPr lang="en-US" b="1" dirty="0"/>
              <a:t>Stay legal</a:t>
            </a:r>
            <a:r>
              <a:rPr lang="en-US" dirty="0"/>
              <a:t>. Obtain proper approval before accessing and performing a </a:t>
            </a:r>
            <a:r>
              <a:rPr lang="en-US" dirty="0">
                <a:hlinkClick r:id="rId2"/>
              </a:rPr>
              <a:t>security assessment</a:t>
            </a:r>
            <a:r>
              <a:rPr lang="en-US" dirty="0"/>
              <a:t>.</a:t>
            </a:r>
          </a:p>
          <a:p>
            <a:pPr algn="just">
              <a:buFont typeface="+mj-lt"/>
              <a:buAutoNum type="arabicPeriod"/>
            </a:pPr>
            <a:r>
              <a:rPr lang="en-US" b="1" dirty="0"/>
              <a:t>Define the scope</a:t>
            </a:r>
            <a:r>
              <a:rPr lang="en-US" dirty="0"/>
              <a:t>. Determine the scope of the assessment so that the ethical hacker’s work remains legal and within the organization’s approved boundaries.</a:t>
            </a:r>
          </a:p>
          <a:p>
            <a:pPr algn="just">
              <a:buFont typeface="+mj-lt"/>
              <a:buAutoNum type="arabicPeriod"/>
            </a:pPr>
            <a:r>
              <a:rPr lang="en-US" b="1" dirty="0"/>
              <a:t>Report vulnerabilities</a:t>
            </a:r>
            <a:r>
              <a:rPr lang="en-US" dirty="0"/>
              <a:t>. Notify the organization of all vulnerabilities discovered during the assessment. Provide remediation advice for resolving these vulnerabilities.</a:t>
            </a:r>
          </a:p>
          <a:p>
            <a:pPr algn="just">
              <a:buFont typeface="+mj-lt"/>
              <a:buAutoNum type="arabicPeriod"/>
            </a:pPr>
            <a:r>
              <a:rPr lang="en-US" b="1" dirty="0"/>
              <a:t>Respect data sensitivity</a:t>
            </a:r>
            <a:r>
              <a:rPr lang="en-US" dirty="0"/>
              <a:t>. Depending on the data sensitivity, ethical hackers may have to agree to a non-disclosure agreement, in addition to other terms and conditions required by the assessed organization. </a:t>
            </a:r>
          </a:p>
          <a:p>
            <a:endParaRPr lang="en-US" dirty="0"/>
          </a:p>
        </p:txBody>
      </p:sp>
      <p:sp>
        <p:nvSpPr>
          <p:cNvPr id="4" name="Date Placeholder 3">
            <a:extLst>
              <a:ext uri="{FF2B5EF4-FFF2-40B4-BE49-F238E27FC236}">
                <a16:creationId xmlns:a16="http://schemas.microsoft.com/office/drawing/2014/main" id="{7C34BF8A-C80C-C63E-BFB6-FF8F2CDC3494}"/>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8CBFEB5B-3057-65DB-F6B8-6AF9F33EDDCA}"/>
              </a:ext>
            </a:extLst>
          </p:cNvPr>
          <p:cNvSpPr>
            <a:spLocks noGrp="1"/>
          </p:cNvSpPr>
          <p:nvPr>
            <p:ph type="sldNum" sz="quarter" idx="12"/>
          </p:nvPr>
        </p:nvSpPr>
        <p:spPr/>
        <p:txBody>
          <a:bodyPr/>
          <a:lstStyle/>
          <a:p>
            <a:fld id="{77952762-FE96-4E6C-A37C-1133FEC00D54}" type="slidenum">
              <a:rPr lang="en-US" smtClean="0"/>
              <a:t>25</a:t>
            </a:fld>
            <a:endParaRPr lang="en-US"/>
          </a:p>
        </p:txBody>
      </p:sp>
    </p:spTree>
    <p:extLst>
      <p:ext uri="{BB962C8B-B14F-4D97-AF65-F5344CB8AC3E}">
        <p14:creationId xmlns:p14="http://schemas.microsoft.com/office/powerpoint/2010/main" val="3803240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B23D-C9BF-E8B3-2014-D60C30C2D561}"/>
              </a:ext>
            </a:extLst>
          </p:cNvPr>
          <p:cNvSpPr>
            <a:spLocks noGrp="1"/>
          </p:cNvSpPr>
          <p:nvPr>
            <p:ph type="title"/>
          </p:nvPr>
        </p:nvSpPr>
        <p:spPr/>
        <p:txBody>
          <a:bodyPr>
            <a:normAutofit/>
          </a:bodyPr>
          <a:lstStyle/>
          <a:p>
            <a:pPr algn="ctr"/>
            <a:r>
              <a:rPr lang="en-US" sz="3200" b="1" dirty="0">
                <a:solidFill>
                  <a:srgbClr val="7030A0"/>
                </a:solidFill>
              </a:rPr>
              <a:t>Forgery (</a:t>
            </a:r>
            <a:r>
              <a:rPr lang="bn-IN" sz="1800" dirty="0"/>
              <a:t>জালিয়াতি</a:t>
            </a:r>
            <a:r>
              <a:rPr lang="en-US" sz="3200" b="1" dirty="0">
                <a:solidFill>
                  <a:srgbClr val="7030A0"/>
                </a:solidFill>
              </a:rPr>
              <a:t>)</a:t>
            </a:r>
          </a:p>
        </p:txBody>
      </p:sp>
      <p:sp>
        <p:nvSpPr>
          <p:cNvPr id="3" name="Content Placeholder 2">
            <a:extLst>
              <a:ext uri="{FF2B5EF4-FFF2-40B4-BE49-F238E27FC236}">
                <a16:creationId xmlns:a16="http://schemas.microsoft.com/office/drawing/2014/main" id="{B363F085-5E5B-3D89-0383-A5DE06B9DD60}"/>
              </a:ext>
            </a:extLst>
          </p:cNvPr>
          <p:cNvSpPr>
            <a:spLocks noGrp="1"/>
          </p:cNvSpPr>
          <p:nvPr>
            <p:ph idx="1"/>
          </p:nvPr>
        </p:nvSpPr>
        <p:spPr/>
        <p:txBody>
          <a:bodyPr>
            <a:normAutofit fontScale="85000" lnSpcReduction="20000"/>
          </a:bodyPr>
          <a:lstStyle/>
          <a:p>
            <a:pPr marL="0" indent="0" algn="just">
              <a:buNone/>
            </a:pPr>
            <a:r>
              <a:rPr lang="en-US" dirty="0">
                <a:solidFill>
                  <a:srgbClr val="7030A0"/>
                </a:solidFill>
              </a:rPr>
              <a:t>What is the meaning of forgery in a sentence?</a:t>
            </a:r>
          </a:p>
          <a:p>
            <a:pPr algn="just"/>
            <a:r>
              <a:rPr lang="en-US" b="1" dirty="0">
                <a:effectLst/>
              </a:rPr>
              <a:t>an illegal copy of a document, painting, etc., or the crime of making such illegal copies</a:t>
            </a:r>
            <a:r>
              <a:rPr lang="en-US" dirty="0">
                <a:effectLst/>
              </a:rPr>
              <a:t>: These banknotes are forgeries. He increased his income by forgery.</a:t>
            </a:r>
            <a:endParaRPr lang="en-US" dirty="0"/>
          </a:p>
          <a:p>
            <a:pPr marL="0" indent="0" algn="just">
              <a:buNone/>
            </a:pPr>
            <a:r>
              <a:rPr lang="en-US" dirty="0">
                <a:solidFill>
                  <a:srgbClr val="7030A0"/>
                </a:solidFill>
              </a:rPr>
              <a:t>What are the 3 types of forgery?</a:t>
            </a:r>
          </a:p>
          <a:p>
            <a:pPr algn="just"/>
            <a:r>
              <a:rPr lang="en-US" dirty="0">
                <a:effectLst/>
              </a:rPr>
              <a:t>What are the three types of forgery? Three common types of forgery are </a:t>
            </a:r>
            <a:r>
              <a:rPr lang="en-US" b="1" dirty="0">
                <a:effectLst/>
              </a:rPr>
              <a:t>signature forgery, art forgery, and document forgery</a:t>
            </a:r>
            <a:r>
              <a:rPr lang="en-US" dirty="0">
                <a:effectLst/>
              </a:rPr>
              <a:t>. Each of these types of forgery involves different methods of creating or altering documents, signifiers, and objects with the intent to deceive.</a:t>
            </a:r>
          </a:p>
          <a:p>
            <a:pPr marL="0" indent="0" algn="just">
              <a:buNone/>
            </a:pPr>
            <a:r>
              <a:rPr lang="en-US" dirty="0">
                <a:solidFill>
                  <a:srgbClr val="7030A0"/>
                </a:solidFill>
              </a:rPr>
              <a:t>What are the 4 types of forgery?</a:t>
            </a:r>
          </a:p>
          <a:p>
            <a:pPr algn="just"/>
            <a:r>
              <a:rPr lang="en-US" dirty="0">
                <a:effectLst/>
              </a:rPr>
              <a:t>There are four basic types of forgery: </a:t>
            </a:r>
            <a:r>
              <a:rPr lang="en-US" b="1" dirty="0">
                <a:effectLst/>
              </a:rPr>
              <a:t>traced, simulation, freehand, and lifted</a:t>
            </a:r>
            <a:r>
              <a:rPr lang="en-US" dirty="0">
                <a:effectLst/>
              </a:rPr>
              <a:t>.</a:t>
            </a:r>
          </a:p>
          <a:p>
            <a:pPr marL="0" indent="0" algn="just">
              <a:buNone/>
            </a:pPr>
            <a:r>
              <a:rPr lang="en-US" dirty="0">
                <a:solidFill>
                  <a:srgbClr val="7030A0"/>
                </a:solidFill>
              </a:rPr>
              <a:t>Does forgery mean fake?</a:t>
            </a:r>
          </a:p>
          <a:p>
            <a:pPr algn="just"/>
            <a:r>
              <a:rPr lang="en-US" dirty="0"/>
              <a:t>Forgery is a white-collar crime that </a:t>
            </a:r>
            <a:r>
              <a:rPr lang="en-US" b="1" dirty="0"/>
              <a:t>generally refers to the false making or material alteration of a legal instrument with the specific intent to defraud</a:t>
            </a:r>
            <a:r>
              <a:rPr lang="en-US" dirty="0"/>
              <a:t>.</a:t>
            </a:r>
            <a:endParaRPr lang="en-US" dirty="0">
              <a:effectLst/>
            </a:endParaRPr>
          </a:p>
          <a:p>
            <a:endParaRPr lang="en-US" dirty="0"/>
          </a:p>
        </p:txBody>
      </p:sp>
      <p:sp>
        <p:nvSpPr>
          <p:cNvPr id="4" name="Date Placeholder 3">
            <a:extLst>
              <a:ext uri="{FF2B5EF4-FFF2-40B4-BE49-F238E27FC236}">
                <a16:creationId xmlns:a16="http://schemas.microsoft.com/office/drawing/2014/main" id="{20CAB9F8-06B7-FFEC-A4A5-C657A51C61AE}"/>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873D99C6-6FD5-1E0C-A016-0C7C4F38E90D}"/>
              </a:ext>
            </a:extLst>
          </p:cNvPr>
          <p:cNvSpPr>
            <a:spLocks noGrp="1"/>
          </p:cNvSpPr>
          <p:nvPr>
            <p:ph type="sldNum" sz="quarter" idx="12"/>
          </p:nvPr>
        </p:nvSpPr>
        <p:spPr/>
        <p:txBody>
          <a:bodyPr/>
          <a:lstStyle/>
          <a:p>
            <a:fld id="{77952762-FE96-4E6C-A37C-1133FEC00D54}" type="slidenum">
              <a:rPr lang="en-US" smtClean="0"/>
              <a:t>26</a:t>
            </a:fld>
            <a:endParaRPr lang="en-US"/>
          </a:p>
        </p:txBody>
      </p:sp>
    </p:spTree>
    <p:extLst>
      <p:ext uri="{BB962C8B-B14F-4D97-AF65-F5344CB8AC3E}">
        <p14:creationId xmlns:p14="http://schemas.microsoft.com/office/powerpoint/2010/main" val="285402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45DE-DA17-7B4F-EA19-C6C387FF33AD}"/>
              </a:ext>
            </a:extLst>
          </p:cNvPr>
          <p:cNvSpPr>
            <a:spLocks noGrp="1"/>
          </p:cNvSpPr>
          <p:nvPr>
            <p:ph type="title"/>
          </p:nvPr>
        </p:nvSpPr>
        <p:spPr/>
        <p:txBody>
          <a:bodyPr>
            <a:normAutofit/>
          </a:bodyPr>
          <a:lstStyle/>
          <a:p>
            <a:pPr algn="ctr"/>
            <a:r>
              <a:rPr lang="en-US" sz="3200" b="1" dirty="0">
                <a:solidFill>
                  <a:srgbClr val="7030A0"/>
                </a:solidFill>
              </a:rPr>
              <a:t>Digital forgery</a:t>
            </a:r>
          </a:p>
        </p:txBody>
      </p:sp>
      <p:sp>
        <p:nvSpPr>
          <p:cNvPr id="3" name="Content Placeholder 2">
            <a:extLst>
              <a:ext uri="{FF2B5EF4-FFF2-40B4-BE49-F238E27FC236}">
                <a16:creationId xmlns:a16="http://schemas.microsoft.com/office/drawing/2014/main" id="{4AECE3A5-1A32-D37D-C3F1-410A4E9B454B}"/>
              </a:ext>
            </a:extLst>
          </p:cNvPr>
          <p:cNvSpPr>
            <a:spLocks noGrp="1"/>
          </p:cNvSpPr>
          <p:nvPr>
            <p:ph idx="1"/>
          </p:nvPr>
        </p:nvSpPr>
        <p:spPr/>
        <p:txBody>
          <a:bodyPr>
            <a:normAutofit lnSpcReduction="10000"/>
          </a:bodyPr>
          <a:lstStyle/>
          <a:p>
            <a:r>
              <a:rPr lang="en-US" sz="2400" dirty="0"/>
              <a:t>Digital forgery refers to the act of manipulating or altering digital content, such as images, videos, or documents, with the intention to deceive or mislead viewers.</a:t>
            </a:r>
          </a:p>
          <a:p>
            <a:pPr algn="just"/>
            <a:r>
              <a:rPr lang="en-US" sz="2400" b="1" dirty="0">
                <a:solidFill>
                  <a:srgbClr val="7030A0"/>
                </a:solidFill>
              </a:rPr>
              <a:t>What is the real example of digital forgery?</a:t>
            </a:r>
          </a:p>
          <a:p>
            <a:pPr algn="just"/>
            <a:r>
              <a:rPr lang="en-US" sz="2400" dirty="0">
                <a:effectLst/>
              </a:rPr>
              <a:t>Just like forgery, it occurs when someone creates a fake object, a fake copy of a document or a fake limitation of a document. Great examples of digital forgery include: </a:t>
            </a:r>
            <a:r>
              <a:rPr lang="en-US" sz="2400" b="1" dirty="0">
                <a:effectLst/>
              </a:rPr>
              <a:t>Forging a signature</a:t>
            </a:r>
            <a:r>
              <a:rPr lang="en-US" sz="2400" dirty="0">
                <a:effectLst/>
              </a:rPr>
              <a:t>. Creating a replica of an expensive device.</a:t>
            </a:r>
          </a:p>
          <a:p>
            <a:pPr algn="just"/>
            <a:r>
              <a:rPr lang="en-US" sz="2400" b="1" dirty="0">
                <a:solidFill>
                  <a:srgbClr val="7030A0"/>
                </a:solidFill>
              </a:rPr>
              <a:t>What is a cyber forgery?</a:t>
            </a:r>
          </a:p>
          <a:p>
            <a:pPr algn="just"/>
            <a:r>
              <a:rPr lang="en-US" sz="2400" b="1" dirty="0">
                <a:effectLst/>
              </a:rPr>
              <a:t>When a perpetrator alters documents stored in computerized form</a:t>
            </a:r>
            <a:r>
              <a:rPr lang="en-US" sz="2400" dirty="0">
                <a:effectLst/>
              </a:rPr>
              <a:t>, the crime committed may be forgery. In this instance, computer systems are the target of criminal activity. Computers, however, can also be used as instruments with which to commit forgery.</a:t>
            </a:r>
          </a:p>
          <a:p>
            <a:r>
              <a:rPr lang="en-US" sz="2400" dirty="0"/>
              <a:t>,</a:t>
            </a:r>
          </a:p>
        </p:txBody>
      </p:sp>
      <p:sp>
        <p:nvSpPr>
          <p:cNvPr id="4" name="Date Placeholder 3">
            <a:extLst>
              <a:ext uri="{FF2B5EF4-FFF2-40B4-BE49-F238E27FC236}">
                <a16:creationId xmlns:a16="http://schemas.microsoft.com/office/drawing/2014/main" id="{07B90CA0-4A59-0041-D09E-BC36E0DFE6B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A9AC95CE-91D6-2E4F-4A1D-1EE3DEE66A20}"/>
              </a:ext>
            </a:extLst>
          </p:cNvPr>
          <p:cNvSpPr>
            <a:spLocks noGrp="1"/>
          </p:cNvSpPr>
          <p:nvPr>
            <p:ph type="sldNum" sz="quarter" idx="12"/>
          </p:nvPr>
        </p:nvSpPr>
        <p:spPr/>
        <p:txBody>
          <a:bodyPr/>
          <a:lstStyle/>
          <a:p>
            <a:fld id="{77952762-FE96-4E6C-A37C-1133FEC00D54}" type="slidenum">
              <a:rPr lang="en-US" smtClean="0"/>
              <a:t>27</a:t>
            </a:fld>
            <a:endParaRPr lang="en-US"/>
          </a:p>
        </p:txBody>
      </p:sp>
    </p:spTree>
    <p:extLst>
      <p:ext uri="{BB962C8B-B14F-4D97-AF65-F5344CB8AC3E}">
        <p14:creationId xmlns:p14="http://schemas.microsoft.com/office/powerpoint/2010/main" val="28799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78A4-72AD-C830-1C36-80F7CDCB417A}"/>
              </a:ext>
            </a:extLst>
          </p:cNvPr>
          <p:cNvSpPr>
            <a:spLocks noGrp="1"/>
          </p:cNvSpPr>
          <p:nvPr>
            <p:ph type="title"/>
          </p:nvPr>
        </p:nvSpPr>
        <p:spPr/>
        <p:txBody>
          <a:bodyPr>
            <a:normAutofit fontScale="90000"/>
          </a:bodyPr>
          <a:lstStyle/>
          <a:p>
            <a:pPr algn="ctr"/>
            <a:r>
              <a:rPr lang="en-US" dirty="0"/>
              <a:t> </a:t>
            </a:r>
            <a:br>
              <a:rPr lang="en-US" dirty="0"/>
            </a:br>
            <a:r>
              <a:rPr lang="en-US" sz="3600" dirty="0">
                <a:solidFill>
                  <a:srgbClr val="7030A0"/>
                </a:solidFill>
              </a:rPr>
              <a:t>Cyberstalking/ Harassment </a:t>
            </a:r>
            <a:br>
              <a:rPr lang="en-US" dirty="0"/>
            </a:br>
            <a:endParaRPr lang="en-US" dirty="0"/>
          </a:p>
        </p:txBody>
      </p:sp>
      <p:sp>
        <p:nvSpPr>
          <p:cNvPr id="3" name="Content Placeholder 2">
            <a:extLst>
              <a:ext uri="{FF2B5EF4-FFF2-40B4-BE49-F238E27FC236}">
                <a16:creationId xmlns:a16="http://schemas.microsoft.com/office/drawing/2014/main" id="{CA65ABDD-7BFE-73BC-E375-758D634AA4F5}"/>
              </a:ext>
            </a:extLst>
          </p:cNvPr>
          <p:cNvSpPr>
            <a:spLocks noGrp="1"/>
          </p:cNvSpPr>
          <p:nvPr>
            <p:ph idx="1"/>
          </p:nvPr>
        </p:nvSpPr>
        <p:spPr/>
        <p:txBody>
          <a:bodyPr>
            <a:normAutofit fontScale="85000" lnSpcReduction="10000"/>
          </a:bodyPr>
          <a:lstStyle/>
          <a:p>
            <a:r>
              <a:rPr lang="en-US" b="1" dirty="0">
                <a:solidFill>
                  <a:srgbClr val="7030A0"/>
                </a:solidFill>
              </a:rPr>
              <a:t>Stalking </a:t>
            </a:r>
            <a:r>
              <a:rPr lang="en-US" dirty="0">
                <a:solidFill>
                  <a:srgbClr val="7030A0"/>
                </a:solidFill>
              </a:rPr>
              <a:t> - the </a:t>
            </a:r>
            <a:r>
              <a:rPr lang="en-US" dirty="0">
                <a:solidFill>
                  <a:srgbClr val="7030A0"/>
                </a:solidFill>
                <a:hlinkClick r:id="rId2" tooltip="crime">
                  <a:extLst>
                    <a:ext uri="{A12FA001-AC4F-418D-AE19-62706E023703}">
                      <ahyp:hlinkClr xmlns:ahyp="http://schemas.microsoft.com/office/drawing/2018/hyperlinkcolor" val="tx"/>
                    </a:ext>
                  </a:extLst>
                </a:hlinkClick>
              </a:rPr>
              <a:t>crime</a:t>
            </a:r>
            <a:r>
              <a:rPr lang="en-US" dirty="0">
                <a:solidFill>
                  <a:srgbClr val="7030A0"/>
                </a:solidFill>
              </a:rPr>
              <a:t> of </a:t>
            </a:r>
            <a:r>
              <a:rPr lang="en-US" dirty="0">
                <a:solidFill>
                  <a:srgbClr val="7030A0"/>
                </a:solidFill>
                <a:hlinkClick r:id="rId3" tooltip="illegally">
                  <a:extLst>
                    <a:ext uri="{A12FA001-AC4F-418D-AE19-62706E023703}">
                      <ahyp:hlinkClr xmlns:ahyp="http://schemas.microsoft.com/office/drawing/2018/hyperlinkcolor" val="tx"/>
                    </a:ext>
                  </a:extLst>
                </a:hlinkClick>
              </a:rPr>
              <a:t>illegally</a:t>
            </a:r>
            <a:r>
              <a:rPr lang="en-US" dirty="0">
                <a:solidFill>
                  <a:srgbClr val="7030A0"/>
                </a:solidFill>
              </a:rPr>
              <a:t> </a:t>
            </a:r>
            <a:r>
              <a:rPr lang="en-US" dirty="0">
                <a:solidFill>
                  <a:srgbClr val="7030A0"/>
                </a:solidFill>
                <a:hlinkClick r:id="rId4" tooltip="following">
                  <a:extLst>
                    <a:ext uri="{A12FA001-AC4F-418D-AE19-62706E023703}">
                      <ahyp:hlinkClr xmlns:ahyp="http://schemas.microsoft.com/office/drawing/2018/hyperlinkcolor" val="tx"/>
                    </a:ext>
                  </a:extLst>
                </a:hlinkClick>
              </a:rPr>
              <a:t>following</a:t>
            </a:r>
            <a:r>
              <a:rPr lang="en-US" dirty="0">
                <a:solidFill>
                  <a:srgbClr val="7030A0"/>
                </a:solidFill>
              </a:rPr>
              <a:t> and </a:t>
            </a:r>
            <a:r>
              <a:rPr lang="en-US" dirty="0">
                <a:solidFill>
                  <a:srgbClr val="7030A0"/>
                </a:solidFill>
                <a:hlinkClick r:id="rId5" tooltip="watching">
                  <a:extLst>
                    <a:ext uri="{A12FA001-AC4F-418D-AE19-62706E023703}">
                      <ahyp:hlinkClr xmlns:ahyp="http://schemas.microsoft.com/office/drawing/2018/hyperlinkcolor" val="tx"/>
                    </a:ext>
                  </a:extLst>
                </a:hlinkClick>
              </a:rPr>
              <a:t>watching</a:t>
            </a:r>
            <a:r>
              <a:rPr lang="en-US" dirty="0">
                <a:solidFill>
                  <a:srgbClr val="7030A0"/>
                </a:solidFill>
              </a:rPr>
              <a:t> someone over a </a:t>
            </a:r>
            <a:r>
              <a:rPr lang="en-US" dirty="0">
                <a:solidFill>
                  <a:srgbClr val="7030A0"/>
                </a:solidFill>
                <a:hlinkClick r:id="rId6" tooltip="period">
                  <a:extLst>
                    <a:ext uri="{A12FA001-AC4F-418D-AE19-62706E023703}">
                      <ahyp:hlinkClr xmlns:ahyp="http://schemas.microsoft.com/office/drawing/2018/hyperlinkcolor" val="tx"/>
                    </a:ext>
                  </a:extLst>
                </a:hlinkClick>
              </a:rPr>
              <a:t>period</a:t>
            </a:r>
            <a:r>
              <a:rPr lang="en-US" dirty="0">
                <a:solidFill>
                  <a:srgbClr val="7030A0"/>
                </a:solidFill>
              </a:rPr>
              <a:t> of </a:t>
            </a:r>
            <a:r>
              <a:rPr lang="en-US" dirty="0">
                <a:solidFill>
                  <a:srgbClr val="7030A0"/>
                </a:solidFill>
                <a:hlinkClick r:id="rId7" tooltip="time">
                  <a:extLst>
                    <a:ext uri="{A12FA001-AC4F-418D-AE19-62706E023703}">
                      <ahyp:hlinkClr xmlns:ahyp="http://schemas.microsoft.com/office/drawing/2018/hyperlinkcolor" val="tx"/>
                    </a:ext>
                  </a:extLst>
                </a:hlinkClick>
              </a:rPr>
              <a:t>time</a:t>
            </a:r>
            <a:r>
              <a:rPr lang="en-US" dirty="0">
                <a:solidFill>
                  <a:srgbClr val="7030A0"/>
                </a:solidFill>
              </a:rPr>
              <a:t>.</a:t>
            </a:r>
            <a:endParaRPr lang="en-US" b="1" dirty="0">
              <a:solidFill>
                <a:srgbClr val="7030A0"/>
              </a:solidFill>
            </a:endParaRPr>
          </a:p>
          <a:p>
            <a:pPr algn="just"/>
            <a:r>
              <a:rPr lang="en-US" b="1" dirty="0"/>
              <a:t>Stalking</a:t>
            </a:r>
            <a:r>
              <a:rPr lang="en-US" dirty="0"/>
              <a:t> is unwanted and/or repeated </a:t>
            </a:r>
            <a:r>
              <a:rPr lang="en-US" dirty="0">
                <a:hlinkClick r:id="rId8" tooltip="Surveillance"/>
              </a:rPr>
              <a:t>surveillance</a:t>
            </a:r>
            <a:r>
              <a:rPr lang="en-US" dirty="0"/>
              <a:t> by an individual or group toward another person. Stalking behaviors are interrelated to </a:t>
            </a:r>
            <a:r>
              <a:rPr lang="en-US" dirty="0">
                <a:hlinkClick r:id="rId9" tooltip="Harassment"/>
              </a:rPr>
              <a:t>harassment</a:t>
            </a:r>
            <a:r>
              <a:rPr lang="en-US" dirty="0"/>
              <a:t> and </a:t>
            </a:r>
            <a:r>
              <a:rPr lang="en-US" dirty="0">
                <a:hlinkClick r:id="rId10" tooltip="Intimidation"/>
              </a:rPr>
              <a:t>intimidation</a:t>
            </a:r>
            <a:r>
              <a:rPr lang="en-US" dirty="0"/>
              <a:t> and may include following the victim in person or monitoring them. The term </a:t>
            </a:r>
            <a:r>
              <a:rPr lang="en-US" i="1" dirty="0"/>
              <a:t>stalking</a:t>
            </a:r>
            <a:r>
              <a:rPr lang="en-US" dirty="0"/>
              <a:t> is used with some differing definitions in </a:t>
            </a:r>
            <a:r>
              <a:rPr lang="en-US" dirty="0">
                <a:hlinkClick r:id="rId11" tooltip="Psychiatry"/>
              </a:rPr>
              <a:t>psychiatry</a:t>
            </a:r>
            <a:r>
              <a:rPr lang="en-US" dirty="0"/>
              <a:t> and </a:t>
            </a:r>
            <a:r>
              <a:rPr lang="en-US" dirty="0">
                <a:hlinkClick r:id="rId12" tooltip="Psychology"/>
              </a:rPr>
              <a:t>psychology</a:t>
            </a:r>
            <a:r>
              <a:rPr lang="en-US" dirty="0"/>
              <a:t>, as well as in some legal </a:t>
            </a:r>
            <a:r>
              <a:rPr lang="en-US" dirty="0">
                <a:hlinkClick r:id="rId13" tooltip="Jurisdiction"/>
              </a:rPr>
              <a:t>jurisdictions</a:t>
            </a:r>
            <a:r>
              <a:rPr lang="en-US" dirty="0"/>
              <a:t> as a term for a </a:t>
            </a:r>
            <a:r>
              <a:rPr lang="en-US" dirty="0">
                <a:hlinkClick r:id="rId14" tooltip="Criminal offense"/>
              </a:rPr>
              <a:t>criminal offense</a:t>
            </a:r>
            <a:r>
              <a:rPr lang="en-US" dirty="0"/>
              <a:t>.</a:t>
            </a:r>
          </a:p>
          <a:p>
            <a:pPr algn="just"/>
            <a:r>
              <a:rPr lang="en-US" dirty="0"/>
              <a:t>Stalk-</a:t>
            </a:r>
            <a:r>
              <a:rPr lang="en-US" dirty="0">
                <a:effectLst/>
                <a:hlinkClick r:id="rId15"/>
              </a:rPr>
              <a:t>harass</a:t>
            </a:r>
            <a:r>
              <a:rPr lang="en-US" dirty="0">
                <a:effectLst/>
              </a:rPr>
              <a:t> or </a:t>
            </a:r>
            <a:r>
              <a:rPr lang="en-US" dirty="0">
                <a:effectLst/>
                <a:hlinkClick r:id="rId16"/>
              </a:rPr>
              <a:t>persecute</a:t>
            </a:r>
            <a:r>
              <a:rPr lang="en-US" dirty="0">
                <a:effectLst/>
              </a:rPr>
              <a:t> (</a:t>
            </a:r>
            <a:r>
              <a:rPr lang="as-IN" b="0" i="0" dirty="0">
                <a:solidFill>
                  <a:srgbClr val="7030A0"/>
                </a:solidFill>
                <a:effectLst/>
                <a:latin typeface="arial" panose="020B0604020202020204" pitchFamily="34" charset="0"/>
              </a:rPr>
              <a:t>নির্যাতন করা</a:t>
            </a:r>
            <a:r>
              <a:rPr lang="en-US" dirty="0">
                <a:effectLst/>
              </a:rPr>
              <a:t>) (someone) with unwanted and </a:t>
            </a:r>
            <a:r>
              <a:rPr lang="en-US" dirty="0">
                <a:effectLst/>
                <a:hlinkClick r:id="rId17"/>
              </a:rPr>
              <a:t>obsessive</a:t>
            </a:r>
            <a:r>
              <a:rPr lang="en-US" dirty="0">
                <a:effectLst/>
              </a:rPr>
              <a:t> (</a:t>
            </a:r>
            <a:r>
              <a:rPr lang="bn-IN" dirty="0"/>
              <a:t>খুব বেশী</a:t>
            </a:r>
            <a:r>
              <a:rPr lang="en-US" dirty="0"/>
              <a:t>)</a:t>
            </a:r>
            <a:r>
              <a:rPr lang="en-US" dirty="0">
                <a:effectLst/>
              </a:rPr>
              <a:t>attention.</a:t>
            </a:r>
          </a:p>
          <a:p>
            <a:pPr algn="just"/>
            <a:r>
              <a:rPr lang="en-US" dirty="0" err="1"/>
              <a:t>Doxxing</a:t>
            </a:r>
            <a:r>
              <a:rPr lang="en-US" dirty="0"/>
              <a:t> (also spelled “doxing”) is </a:t>
            </a:r>
            <a:r>
              <a:rPr lang="en-US" b="1" dirty="0"/>
              <a:t>the act of revealing someone's personal information online</a:t>
            </a:r>
            <a:r>
              <a:rPr lang="en-US" dirty="0"/>
              <a:t>. </a:t>
            </a:r>
            <a:r>
              <a:rPr lang="en-US" dirty="0" err="1"/>
              <a:t>Doxxing</a:t>
            </a:r>
            <a:r>
              <a:rPr lang="en-US" dirty="0"/>
              <a:t> is a form of online harassment that means publicly exposing someone's real name, address, job, or other identifying info without a victim's consent.</a:t>
            </a:r>
            <a:endParaRPr lang="en-US" dirty="0">
              <a:effectLst/>
            </a:endParaRPr>
          </a:p>
          <a:p>
            <a:endParaRPr lang="en-US" dirty="0"/>
          </a:p>
        </p:txBody>
      </p:sp>
      <p:sp>
        <p:nvSpPr>
          <p:cNvPr id="4" name="Date Placeholder 3">
            <a:extLst>
              <a:ext uri="{FF2B5EF4-FFF2-40B4-BE49-F238E27FC236}">
                <a16:creationId xmlns:a16="http://schemas.microsoft.com/office/drawing/2014/main" id="{BDD4635C-9A64-BFCC-0C1B-2A49E400365A}"/>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01A1C1AC-7F37-C078-0E65-7A5C7D36F082}"/>
              </a:ext>
            </a:extLst>
          </p:cNvPr>
          <p:cNvSpPr>
            <a:spLocks noGrp="1"/>
          </p:cNvSpPr>
          <p:nvPr>
            <p:ph type="sldNum" sz="quarter" idx="12"/>
          </p:nvPr>
        </p:nvSpPr>
        <p:spPr/>
        <p:txBody>
          <a:bodyPr/>
          <a:lstStyle/>
          <a:p>
            <a:fld id="{77952762-FE96-4E6C-A37C-1133FEC00D54}" type="slidenum">
              <a:rPr lang="en-US" smtClean="0"/>
              <a:t>28</a:t>
            </a:fld>
            <a:endParaRPr lang="en-US"/>
          </a:p>
        </p:txBody>
      </p:sp>
    </p:spTree>
    <p:extLst>
      <p:ext uri="{BB962C8B-B14F-4D97-AF65-F5344CB8AC3E}">
        <p14:creationId xmlns:p14="http://schemas.microsoft.com/office/powerpoint/2010/main" val="2482006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EE3BB-B818-DE03-7A9F-A86CF42229DA}"/>
              </a:ext>
            </a:extLst>
          </p:cNvPr>
          <p:cNvSpPr>
            <a:spLocks noGrp="1"/>
          </p:cNvSpPr>
          <p:nvPr>
            <p:ph idx="1"/>
          </p:nvPr>
        </p:nvSpPr>
        <p:spPr>
          <a:xfrm>
            <a:off x="838200" y="558800"/>
            <a:ext cx="10515600" cy="5618163"/>
          </a:xfrm>
        </p:spPr>
        <p:txBody>
          <a:bodyPr>
            <a:normAutofit fontScale="92500" lnSpcReduction="10000"/>
          </a:bodyPr>
          <a:lstStyle/>
          <a:p>
            <a:pPr algn="just"/>
            <a:r>
              <a:rPr lang="en-US" b="1" dirty="0"/>
              <a:t>Cyberstalking</a:t>
            </a:r>
            <a:r>
              <a:rPr lang="en-US" dirty="0"/>
              <a:t> is the use of the </a:t>
            </a:r>
            <a:r>
              <a:rPr lang="en-US" dirty="0">
                <a:hlinkClick r:id="rId2" tooltip="Internet"/>
              </a:rPr>
              <a:t>Internet</a:t>
            </a:r>
            <a:r>
              <a:rPr lang="en-US" dirty="0"/>
              <a:t> or other electronic means to </a:t>
            </a:r>
            <a:r>
              <a:rPr lang="en-US" dirty="0">
                <a:hlinkClick r:id="rId3" tooltip="Stalking"/>
              </a:rPr>
              <a:t>stalk</a:t>
            </a:r>
            <a:r>
              <a:rPr lang="en-US" dirty="0"/>
              <a:t> or </a:t>
            </a:r>
            <a:r>
              <a:rPr lang="en-US" dirty="0">
                <a:hlinkClick r:id="rId4" tooltip="Harass"/>
              </a:rPr>
              <a:t>harass</a:t>
            </a:r>
            <a:r>
              <a:rPr lang="en-US" dirty="0"/>
              <a:t> an individual, group, or organization. It may include </a:t>
            </a:r>
            <a:r>
              <a:rPr lang="en-US" dirty="0">
                <a:hlinkClick r:id="rId5" tooltip="False accusations"/>
              </a:rPr>
              <a:t>false accusations</a:t>
            </a:r>
            <a:r>
              <a:rPr lang="en-US" dirty="0"/>
              <a:t>, </a:t>
            </a:r>
            <a:r>
              <a:rPr lang="en-US" dirty="0">
                <a:hlinkClick r:id="rId6" tooltip="Defamation"/>
              </a:rPr>
              <a:t>defamation</a:t>
            </a:r>
            <a:r>
              <a:rPr lang="en-US" dirty="0"/>
              <a:t>, </a:t>
            </a:r>
            <a:r>
              <a:rPr lang="en-US" dirty="0">
                <a:hlinkClick r:id="rId7" tooltip="Slander"/>
              </a:rPr>
              <a:t>slander</a:t>
            </a:r>
            <a:r>
              <a:rPr lang="en-US" dirty="0"/>
              <a:t>, and </a:t>
            </a:r>
            <a:r>
              <a:rPr lang="en-US" dirty="0">
                <a:hlinkClick r:id="rId8" tooltip="Libel"/>
              </a:rPr>
              <a:t>libel</a:t>
            </a:r>
            <a:r>
              <a:rPr lang="en-US" dirty="0"/>
              <a:t> (</a:t>
            </a:r>
            <a:r>
              <a:rPr lang="bn-IN" dirty="0"/>
              <a:t>পরনিন্দা</a:t>
            </a:r>
            <a:r>
              <a:rPr lang="en-US" dirty="0"/>
              <a:t>). It may also include </a:t>
            </a:r>
            <a:r>
              <a:rPr lang="en-US" dirty="0">
                <a:hlinkClick r:id="rId9" tooltip="Surveillance"/>
              </a:rPr>
              <a:t>monitoring</a:t>
            </a:r>
            <a:r>
              <a:rPr lang="en-US" dirty="0"/>
              <a:t>, </a:t>
            </a:r>
            <a:r>
              <a:rPr lang="en-US" dirty="0">
                <a:hlinkClick r:id="rId10" tooltip="Identity theft"/>
              </a:rPr>
              <a:t>identity theft</a:t>
            </a:r>
            <a:r>
              <a:rPr lang="en-US" dirty="0"/>
              <a:t>, threats, </a:t>
            </a:r>
            <a:r>
              <a:rPr lang="en-US" dirty="0">
                <a:hlinkClick r:id="rId11" tooltip="Vandalism"/>
              </a:rPr>
              <a:t>vandalism</a:t>
            </a:r>
            <a:r>
              <a:rPr lang="en-US" dirty="0"/>
              <a:t>, solicitation for sex, </a:t>
            </a:r>
            <a:r>
              <a:rPr lang="en-US" dirty="0">
                <a:hlinkClick r:id="rId12" tooltip="Doxing"/>
              </a:rPr>
              <a:t>doxing</a:t>
            </a:r>
            <a:r>
              <a:rPr lang="en-US" dirty="0"/>
              <a:t>, or </a:t>
            </a:r>
            <a:r>
              <a:rPr lang="en-US" dirty="0">
                <a:hlinkClick r:id="rId13" tooltip="Blackmail"/>
              </a:rPr>
              <a:t>blackmail</a:t>
            </a:r>
            <a:r>
              <a:rPr lang="en-US" dirty="0"/>
              <a:t>.</a:t>
            </a:r>
          </a:p>
          <a:p>
            <a:pPr algn="just"/>
            <a:r>
              <a:rPr lang="en-US" dirty="0"/>
              <a:t>Cyberstalking is often accompanied by real-time or offline stalking. In many jurisdictions, such as California, both are criminal offenses. Both are motivated by a desire to control, intimidate, or influence a victim.</a:t>
            </a:r>
          </a:p>
          <a:p>
            <a:pPr algn="just"/>
            <a:r>
              <a:rPr lang="en-US" dirty="0"/>
              <a:t> A stalker may be an online stranger or a person whom the target knows. They may be anonymous (</a:t>
            </a:r>
            <a:r>
              <a:rPr lang="as-IN" dirty="0"/>
              <a:t>বেনামী</a:t>
            </a:r>
            <a:r>
              <a:rPr lang="en-US" dirty="0"/>
              <a:t>)and solicit (</a:t>
            </a:r>
            <a:r>
              <a:rPr lang="as-IN" dirty="0"/>
              <a:t>অনুরোধ</a:t>
            </a:r>
            <a:r>
              <a:rPr lang="en-US" dirty="0"/>
              <a:t>,</a:t>
            </a:r>
            <a:r>
              <a:rPr lang="bn-IN" dirty="0"/>
              <a:t> অনুনয় করা</a:t>
            </a:r>
            <a:r>
              <a:rPr lang="en-US" dirty="0"/>
              <a:t>)the involvement of other people online who do not even know the target.</a:t>
            </a:r>
          </a:p>
          <a:p>
            <a:pPr algn="just"/>
            <a:r>
              <a:rPr lang="en-US" dirty="0"/>
              <a:t>Cyberstalking is a criminal offense under various state anti-stalking, </a:t>
            </a:r>
            <a:r>
              <a:rPr lang="en-US" dirty="0">
                <a:hlinkClick r:id="rId7" tooltip="Slander"/>
              </a:rPr>
              <a:t>slander</a:t>
            </a:r>
            <a:r>
              <a:rPr lang="en-US" dirty="0"/>
              <a:t>(</a:t>
            </a:r>
            <a:r>
              <a:rPr lang="as-IN" dirty="0"/>
              <a:t>অপবাদ</a:t>
            </a:r>
            <a:r>
              <a:rPr lang="en-US" dirty="0"/>
              <a:t>), and </a:t>
            </a:r>
            <a:r>
              <a:rPr lang="en-US" dirty="0">
                <a:hlinkClick r:id="rId14" tooltip="Harassment"/>
              </a:rPr>
              <a:t>harassment</a:t>
            </a:r>
            <a:r>
              <a:rPr lang="en-US" dirty="0"/>
              <a:t> laws. A conviction(</a:t>
            </a:r>
            <a:r>
              <a:rPr lang="as-IN" dirty="0"/>
              <a:t>দণ্ডাজ্ঞা</a:t>
            </a:r>
            <a:r>
              <a:rPr lang="en-US" dirty="0"/>
              <a:t>) can result in a restraining(</a:t>
            </a:r>
            <a:r>
              <a:rPr lang="as-IN" dirty="0"/>
              <a:t>নিরোধক</a:t>
            </a:r>
            <a:r>
              <a:rPr lang="en-US" dirty="0"/>
              <a:t>) order, probation (</a:t>
            </a:r>
            <a:r>
              <a:rPr lang="as-IN" dirty="0"/>
              <a:t>পরীক্ষাকাল</a:t>
            </a:r>
            <a:r>
              <a:rPr lang="en-US" dirty="0"/>
              <a:t>), or criminal penalties against the assailant (</a:t>
            </a:r>
            <a:r>
              <a:rPr lang="as-IN" dirty="0"/>
              <a:t>আততীয়</a:t>
            </a:r>
            <a:r>
              <a:rPr lang="en-US" dirty="0"/>
              <a:t>), including jail. </a:t>
            </a:r>
          </a:p>
          <a:p>
            <a:pPr marL="0" indent="0">
              <a:buNone/>
            </a:pPr>
            <a:endParaRPr lang="en-US" dirty="0"/>
          </a:p>
        </p:txBody>
      </p:sp>
      <p:sp>
        <p:nvSpPr>
          <p:cNvPr id="4" name="Date Placeholder 3">
            <a:extLst>
              <a:ext uri="{FF2B5EF4-FFF2-40B4-BE49-F238E27FC236}">
                <a16:creationId xmlns:a16="http://schemas.microsoft.com/office/drawing/2014/main" id="{7A9813F6-194E-CD39-442A-143779D1B99C}"/>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CD3E5587-E195-C836-FEC8-A6F1646DF494}"/>
              </a:ext>
            </a:extLst>
          </p:cNvPr>
          <p:cNvSpPr>
            <a:spLocks noGrp="1"/>
          </p:cNvSpPr>
          <p:nvPr>
            <p:ph type="sldNum" sz="quarter" idx="12"/>
          </p:nvPr>
        </p:nvSpPr>
        <p:spPr/>
        <p:txBody>
          <a:bodyPr/>
          <a:lstStyle/>
          <a:p>
            <a:fld id="{77952762-FE96-4E6C-A37C-1133FEC00D54}" type="slidenum">
              <a:rPr lang="en-US" smtClean="0"/>
              <a:t>29</a:t>
            </a:fld>
            <a:endParaRPr lang="en-US"/>
          </a:p>
        </p:txBody>
      </p:sp>
    </p:spTree>
    <p:extLst>
      <p:ext uri="{BB962C8B-B14F-4D97-AF65-F5344CB8AC3E}">
        <p14:creationId xmlns:p14="http://schemas.microsoft.com/office/powerpoint/2010/main" val="2689618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3EA9C5D-CA1D-7DA9-5A82-FED7755FA6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840" y="294640"/>
            <a:ext cx="9154160" cy="6061710"/>
          </a:xfrm>
        </p:spPr>
      </p:pic>
      <p:sp>
        <p:nvSpPr>
          <p:cNvPr id="4" name="Date Placeholder 3">
            <a:extLst>
              <a:ext uri="{FF2B5EF4-FFF2-40B4-BE49-F238E27FC236}">
                <a16:creationId xmlns:a16="http://schemas.microsoft.com/office/drawing/2014/main" id="{5C7AD0C6-89EA-3AC5-581C-AD96DE62E7A7}"/>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F9678852-D719-A5C9-34B0-E344E97E049E}"/>
              </a:ext>
            </a:extLst>
          </p:cNvPr>
          <p:cNvSpPr>
            <a:spLocks noGrp="1"/>
          </p:cNvSpPr>
          <p:nvPr>
            <p:ph type="sldNum" sz="quarter" idx="12"/>
          </p:nvPr>
        </p:nvSpPr>
        <p:spPr/>
        <p:txBody>
          <a:bodyPr/>
          <a:lstStyle/>
          <a:p>
            <a:fld id="{77952762-FE96-4E6C-A37C-1133FEC00D54}" type="slidenum">
              <a:rPr lang="en-US" smtClean="0"/>
              <a:t>3</a:t>
            </a:fld>
            <a:endParaRPr lang="en-US"/>
          </a:p>
        </p:txBody>
      </p:sp>
    </p:spTree>
    <p:extLst>
      <p:ext uri="{BB962C8B-B14F-4D97-AF65-F5344CB8AC3E}">
        <p14:creationId xmlns:p14="http://schemas.microsoft.com/office/powerpoint/2010/main" val="758929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86B7-38B2-D2BC-E1AF-0FB31571CAE2}"/>
              </a:ext>
            </a:extLst>
          </p:cNvPr>
          <p:cNvSpPr>
            <a:spLocks noGrp="1"/>
          </p:cNvSpPr>
          <p:nvPr>
            <p:ph type="title"/>
          </p:nvPr>
        </p:nvSpPr>
        <p:spPr/>
        <p:txBody>
          <a:bodyPr/>
          <a:lstStyle/>
          <a:p>
            <a:pPr algn="ctr"/>
            <a:r>
              <a:rPr lang="en-US" sz="3200" b="1" u="sng" dirty="0">
                <a:solidFill>
                  <a:srgbClr val="7030A0"/>
                </a:solidFill>
                <a:hlinkClick r:id="rId2">
                  <a:extLst>
                    <a:ext uri="{A12FA001-AC4F-418D-AE19-62706E023703}">
                      <ahyp:hlinkClr xmlns:ahyp="http://schemas.microsoft.com/office/drawing/2018/hyperlinkcolor" val="tx"/>
                    </a:ext>
                  </a:extLst>
                </a:hlinkClick>
              </a:rPr>
              <a:t>Cyber Pornography </a:t>
            </a:r>
            <a:r>
              <a:rPr lang="en-US" sz="3200" b="1" u="sng" dirty="0">
                <a:solidFill>
                  <a:srgbClr val="7030A0"/>
                </a:solidFill>
              </a:rPr>
              <a:t>(</a:t>
            </a:r>
            <a:r>
              <a:rPr lang="bn-IN" sz="2800" dirty="0"/>
              <a:t>অশ্লীল রচনা</a:t>
            </a:r>
            <a:r>
              <a:rPr lang="en-US" sz="2800" dirty="0"/>
              <a:t>)</a:t>
            </a:r>
            <a:br>
              <a:rPr lang="en-US" b="1" dirty="0"/>
            </a:br>
            <a:endParaRPr lang="en-US" dirty="0"/>
          </a:p>
        </p:txBody>
      </p:sp>
      <p:sp>
        <p:nvSpPr>
          <p:cNvPr id="3" name="Content Placeholder 2">
            <a:extLst>
              <a:ext uri="{FF2B5EF4-FFF2-40B4-BE49-F238E27FC236}">
                <a16:creationId xmlns:a16="http://schemas.microsoft.com/office/drawing/2014/main" id="{2E79CE29-4ADF-D1D0-88F5-4129DEF18E82}"/>
              </a:ext>
            </a:extLst>
          </p:cNvPr>
          <p:cNvSpPr>
            <a:spLocks noGrp="1"/>
          </p:cNvSpPr>
          <p:nvPr>
            <p:ph idx="1"/>
          </p:nvPr>
        </p:nvSpPr>
        <p:spPr/>
        <p:txBody>
          <a:bodyPr>
            <a:normAutofit fontScale="92500" lnSpcReduction="20000"/>
          </a:bodyPr>
          <a:lstStyle/>
          <a:p>
            <a:pPr algn="just"/>
            <a:r>
              <a:rPr lang="en-US" dirty="0">
                <a:effectLst/>
              </a:rPr>
              <a:t>printed or visual material containing the explicit description or display of sexual organs or activity, intended to </a:t>
            </a:r>
            <a:r>
              <a:rPr lang="en-US" dirty="0">
                <a:effectLst/>
                <a:hlinkClick r:id="rId3"/>
              </a:rPr>
              <a:t>stimulate</a:t>
            </a:r>
            <a:r>
              <a:rPr lang="en-US" dirty="0">
                <a:effectLst/>
              </a:rPr>
              <a:t> sexual excitement.</a:t>
            </a:r>
            <a:endParaRPr lang="en-US" dirty="0"/>
          </a:p>
          <a:p>
            <a:pPr algn="just"/>
            <a:r>
              <a:rPr lang="en-US" dirty="0"/>
              <a:t>What is the definition of </a:t>
            </a:r>
            <a:r>
              <a:rPr lang="en-US" dirty="0" err="1"/>
              <a:t>Pronography</a:t>
            </a:r>
            <a:r>
              <a:rPr lang="en-US" dirty="0"/>
              <a:t>?</a:t>
            </a:r>
          </a:p>
          <a:p>
            <a:pPr algn="just"/>
            <a:r>
              <a:rPr lang="en-US" dirty="0">
                <a:effectLst/>
              </a:rPr>
              <a:t>"Pornography" (or "porn") usually refers to </a:t>
            </a:r>
            <a:r>
              <a:rPr lang="en-US" b="1" dirty="0">
                <a:effectLst/>
              </a:rPr>
              <a:t>representations designed to arouse and give sexual pleasure to those who read, see, hear, or handle them</a:t>
            </a:r>
            <a:r>
              <a:rPr lang="en-US" dirty="0">
                <a:effectLst/>
              </a:rPr>
              <a:t>.</a:t>
            </a:r>
          </a:p>
          <a:p>
            <a:pPr algn="just"/>
            <a:r>
              <a:rPr lang="en-US" dirty="0"/>
              <a:t>Cyber pornography can be defined as pornographic material designed, published or distributed using cyber space as a medium.</a:t>
            </a:r>
          </a:p>
          <a:p>
            <a:pPr algn="just"/>
            <a:r>
              <a:rPr lang="en-US" dirty="0"/>
              <a:t>child pornography is illegal in all forms and has been banned universally.</a:t>
            </a:r>
          </a:p>
          <a:p>
            <a:pPr algn="just"/>
            <a:r>
              <a:rPr lang="en-US" dirty="0"/>
              <a:t>The Pornography Control act of 2012 criminalizes pornography and </a:t>
            </a:r>
            <a:r>
              <a:rPr lang="en-US" b="1" dirty="0"/>
              <a:t>possession, distribution and production of pornographic material is illegal in Bangladesh</a:t>
            </a:r>
            <a:r>
              <a:rPr lang="en-US" dirty="0"/>
              <a:t>. Maximum punishment for producing pornography is up to 7 years of imprisonment with hard </a:t>
            </a:r>
            <a:r>
              <a:rPr lang="en-US" dirty="0" err="1"/>
              <a:t>labour</a:t>
            </a:r>
            <a:r>
              <a:rPr lang="en-US" dirty="0"/>
              <a:t> with fines up to 200,000 BDT.</a:t>
            </a:r>
          </a:p>
        </p:txBody>
      </p:sp>
      <p:sp>
        <p:nvSpPr>
          <p:cNvPr id="4" name="Date Placeholder 3">
            <a:extLst>
              <a:ext uri="{FF2B5EF4-FFF2-40B4-BE49-F238E27FC236}">
                <a16:creationId xmlns:a16="http://schemas.microsoft.com/office/drawing/2014/main" id="{29E3CD09-842C-B34F-6A4F-1AAD1B8C1FC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D3C273C7-1111-CC56-74EA-398097C2B278}"/>
              </a:ext>
            </a:extLst>
          </p:cNvPr>
          <p:cNvSpPr>
            <a:spLocks noGrp="1"/>
          </p:cNvSpPr>
          <p:nvPr>
            <p:ph type="sldNum" sz="quarter" idx="12"/>
          </p:nvPr>
        </p:nvSpPr>
        <p:spPr/>
        <p:txBody>
          <a:bodyPr/>
          <a:lstStyle/>
          <a:p>
            <a:fld id="{77952762-FE96-4E6C-A37C-1133FEC00D54}" type="slidenum">
              <a:rPr lang="en-US" smtClean="0"/>
              <a:t>30</a:t>
            </a:fld>
            <a:endParaRPr lang="en-US"/>
          </a:p>
        </p:txBody>
      </p:sp>
    </p:spTree>
    <p:extLst>
      <p:ext uri="{BB962C8B-B14F-4D97-AF65-F5344CB8AC3E}">
        <p14:creationId xmlns:p14="http://schemas.microsoft.com/office/powerpoint/2010/main" val="1050037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7F92-EEF6-DDC2-23EA-8E9FD0A27C55}"/>
              </a:ext>
            </a:extLst>
          </p:cNvPr>
          <p:cNvSpPr>
            <a:spLocks noGrp="1"/>
          </p:cNvSpPr>
          <p:nvPr>
            <p:ph type="title"/>
          </p:nvPr>
        </p:nvSpPr>
        <p:spPr>
          <a:xfrm>
            <a:off x="756920" y="136525"/>
            <a:ext cx="10515600" cy="630555"/>
          </a:xfrm>
        </p:spPr>
        <p:txBody>
          <a:bodyPr>
            <a:normAutofit/>
          </a:bodyPr>
          <a:lstStyle/>
          <a:p>
            <a:pPr algn="ctr"/>
            <a:r>
              <a:rPr lang="en-US" sz="3200" b="1" kern="0" dirty="0">
                <a:solidFill>
                  <a:srgbClr val="7030A0"/>
                </a:solidFill>
                <a:effectLst/>
                <a:latin typeface="Times New Roman" panose="02020603050405020304" pitchFamily="18" charset="0"/>
                <a:ea typeface="Calibri" panose="020F0502020204030204" pitchFamily="34" charset="0"/>
              </a:rPr>
              <a:t>Identity Theft &amp; Fraud; </a:t>
            </a:r>
            <a:endParaRPr lang="en-US" sz="3200" b="1" dirty="0">
              <a:solidFill>
                <a:srgbClr val="7030A0"/>
              </a:solidFill>
            </a:endParaRPr>
          </a:p>
        </p:txBody>
      </p:sp>
      <p:sp>
        <p:nvSpPr>
          <p:cNvPr id="3" name="Content Placeholder 2">
            <a:extLst>
              <a:ext uri="{FF2B5EF4-FFF2-40B4-BE49-F238E27FC236}">
                <a16:creationId xmlns:a16="http://schemas.microsoft.com/office/drawing/2014/main" id="{E588F53E-C480-07CE-8874-354A64C18913}"/>
              </a:ext>
            </a:extLst>
          </p:cNvPr>
          <p:cNvSpPr>
            <a:spLocks noGrp="1"/>
          </p:cNvSpPr>
          <p:nvPr>
            <p:ph idx="1"/>
          </p:nvPr>
        </p:nvSpPr>
        <p:spPr>
          <a:xfrm>
            <a:off x="838200" y="1005840"/>
            <a:ext cx="10515600" cy="5171123"/>
          </a:xfrm>
        </p:spPr>
        <p:txBody>
          <a:bodyPr>
            <a:normAutofit fontScale="77500" lnSpcReduction="20000"/>
          </a:bodyPr>
          <a:lstStyle/>
          <a:p>
            <a:pPr marL="0" indent="0">
              <a:buNone/>
            </a:pPr>
            <a:r>
              <a:rPr lang="en-US" dirty="0">
                <a:solidFill>
                  <a:srgbClr val="7030A0"/>
                </a:solidFill>
              </a:rPr>
              <a:t>What are identity theft and identity fraud?</a:t>
            </a:r>
          </a:p>
          <a:p>
            <a:pPr algn="just"/>
            <a:r>
              <a:rPr lang="en-US" dirty="0">
                <a:effectLst/>
              </a:rPr>
              <a:t>Identity theft and identity fraud are terms used to refer to all types of crime in which someone wrongfully obtains and uses another person's data in some way that involves fraud or deception (</a:t>
            </a:r>
            <a:r>
              <a:rPr lang="as-IN" dirty="0">
                <a:effectLst/>
              </a:rPr>
              <a:t>প্রতারণা</a:t>
            </a:r>
            <a:r>
              <a:rPr lang="en-US" dirty="0">
                <a:effectLst/>
              </a:rPr>
              <a:t>), typically for economic gain.</a:t>
            </a:r>
          </a:p>
          <a:p>
            <a:pPr marL="0" indent="0" algn="just">
              <a:buNone/>
            </a:pPr>
            <a:r>
              <a:rPr lang="en-US" dirty="0">
                <a:solidFill>
                  <a:srgbClr val="7030A0"/>
                </a:solidFill>
              </a:rPr>
              <a:t>What are the 4 types of identity theft?</a:t>
            </a:r>
          </a:p>
          <a:p>
            <a:pPr algn="just"/>
            <a:r>
              <a:rPr lang="en-US" dirty="0"/>
              <a:t>The four types of identity theft include </a:t>
            </a:r>
            <a:r>
              <a:rPr lang="en-US" dirty="0">
                <a:solidFill>
                  <a:srgbClr val="00B050"/>
                </a:solidFill>
              </a:rPr>
              <a:t>medical, criminal, financial, and child identity theft</a:t>
            </a:r>
            <a:r>
              <a:rPr lang="en-US" dirty="0"/>
              <a:t>. </a:t>
            </a:r>
            <a:r>
              <a:rPr lang="en-US" dirty="0">
                <a:solidFill>
                  <a:srgbClr val="00B050"/>
                </a:solidFill>
              </a:rPr>
              <a:t>Medical identity theft </a:t>
            </a:r>
            <a:r>
              <a:rPr lang="en-US" dirty="0"/>
              <a:t>occurs when individuals identify themselves as another to procure(</a:t>
            </a:r>
            <a:r>
              <a:rPr lang="as-IN" dirty="0"/>
              <a:t>রাজী করান</a:t>
            </a:r>
            <a:r>
              <a:rPr lang="en-US" dirty="0"/>
              <a:t>) free medical care.</a:t>
            </a:r>
          </a:p>
          <a:p>
            <a:pPr algn="just"/>
            <a:r>
              <a:rPr lang="en-US" dirty="0">
                <a:solidFill>
                  <a:srgbClr val="00B050"/>
                </a:solidFill>
              </a:rPr>
              <a:t>Criminal identity theft </a:t>
            </a:r>
            <a:r>
              <a:rPr lang="en-US" b="1" dirty="0"/>
              <a:t>occurs when someone cited or arrested for a crime uses another person's name and identifying information, resulting in a criminal record being created in that person's name</a:t>
            </a:r>
            <a:r>
              <a:rPr lang="en-US" dirty="0"/>
              <a:t>.</a:t>
            </a:r>
          </a:p>
          <a:p>
            <a:pPr algn="just"/>
            <a:r>
              <a:rPr lang="en-US" dirty="0">
                <a:solidFill>
                  <a:srgbClr val="00B050"/>
                </a:solidFill>
                <a:effectLst/>
              </a:rPr>
              <a:t>Financial identity theft </a:t>
            </a:r>
            <a:r>
              <a:rPr lang="en-US" dirty="0">
                <a:effectLst/>
              </a:rPr>
              <a:t>is </a:t>
            </a:r>
            <a:r>
              <a:rPr lang="en-US" b="1" dirty="0">
                <a:effectLst/>
              </a:rPr>
              <a:t>when thieves use stolen credit to make fraudulent purchases</a:t>
            </a:r>
            <a:r>
              <a:rPr lang="en-US" dirty="0">
                <a:effectLst/>
              </a:rPr>
              <a:t>. Thieves also use stolen bank account numbers, debit card numbers, or other personal and financial information to wipe out accounts, take out loans and/or get credit cards.</a:t>
            </a:r>
            <a:endParaRPr lang="en-US" dirty="0"/>
          </a:p>
          <a:p>
            <a:pPr algn="just"/>
            <a:r>
              <a:rPr lang="en-US" dirty="0">
                <a:solidFill>
                  <a:srgbClr val="00B050"/>
                </a:solidFill>
              </a:rPr>
              <a:t>Child identity theft </a:t>
            </a:r>
            <a:r>
              <a:rPr lang="en-US" b="1" dirty="0"/>
              <a:t>occurs when someone uses a minor's personal information, such as name, date of birth or Social Security number to fraudulently gain credit or other benefits</a:t>
            </a:r>
            <a:r>
              <a:rPr lang="en-US" dirty="0"/>
              <a:t>. Creditors do not verify age of applicants.</a:t>
            </a:r>
          </a:p>
        </p:txBody>
      </p:sp>
      <p:sp>
        <p:nvSpPr>
          <p:cNvPr id="4" name="Date Placeholder 3">
            <a:extLst>
              <a:ext uri="{FF2B5EF4-FFF2-40B4-BE49-F238E27FC236}">
                <a16:creationId xmlns:a16="http://schemas.microsoft.com/office/drawing/2014/main" id="{3FEBE2EE-944A-1C0B-7F94-D93287FD0BF0}"/>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AAB3583A-1A22-9CB1-8C9E-0E6ACDE8977B}"/>
              </a:ext>
            </a:extLst>
          </p:cNvPr>
          <p:cNvSpPr>
            <a:spLocks noGrp="1"/>
          </p:cNvSpPr>
          <p:nvPr>
            <p:ph type="sldNum" sz="quarter" idx="12"/>
          </p:nvPr>
        </p:nvSpPr>
        <p:spPr/>
        <p:txBody>
          <a:bodyPr/>
          <a:lstStyle/>
          <a:p>
            <a:fld id="{77952762-FE96-4E6C-A37C-1133FEC00D54}" type="slidenum">
              <a:rPr lang="en-US" smtClean="0"/>
              <a:t>31</a:t>
            </a:fld>
            <a:endParaRPr lang="en-US"/>
          </a:p>
        </p:txBody>
      </p:sp>
    </p:spTree>
    <p:extLst>
      <p:ext uri="{BB962C8B-B14F-4D97-AF65-F5344CB8AC3E}">
        <p14:creationId xmlns:p14="http://schemas.microsoft.com/office/powerpoint/2010/main" val="1272218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8111-5F0E-A87B-DE78-2D85660C1AD2}"/>
              </a:ext>
            </a:extLst>
          </p:cNvPr>
          <p:cNvSpPr>
            <a:spLocks noGrp="1"/>
          </p:cNvSpPr>
          <p:nvPr>
            <p:ph type="title"/>
          </p:nvPr>
        </p:nvSpPr>
        <p:spPr/>
        <p:txBody>
          <a:bodyPr>
            <a:normAutofit/>
          </a:bodyPr>
          <a:lstStyle/>
          <a:p>
            <a:pPr algn="ctr"/>
            <a:r>
              <a:rPr lang="en-US" sz="3200" b="1" dirty="0">
                <a:solidFill>
                  <a:srgbClr val="7030A0"/>
                </a:solidFill>
              </a:rPr>
              <a:t>What are the techniques of identity theft and fraud?</a:t>
            </a:r>
            <a:br>
              <a:rPr lang="en-US" dirty="0"/>
            </a:br>
            <a:endParaRPr lang="en-US" dirty="0"/>
          </a:p>
        </p:txBody>
      </p:sp>
      <p:sp>
        <p:nvSpPr>
          <p:cNvPr id="3" name="Content Placeholder 2">
            <a:extLst>
              <a:ext uri="{FF2B5EF4-FFF2-40B4-BE49-F238E27FC236}">
                <a16:creationId xmlns:a16="http://schemas.microsoft.com/office/drawing/2014/main" id="{2B5E3C4C-9BFE-39D5-93A7-FE2994A8EEDA}"/>
              </a:ext>
            </a:extLst>
          </p:cNvPr>
          <p:cNvSpPr>
            <a:spLocks noGrp="1"/>
          </p:cNvSpPr>
          <p:nvPr>
            <p:ph idx="1"/>
          </p:nvPr>
        </p:nvSpPr>
        <p:spPr/>
        <p:txBody>
          <a:bodyPr>
            <a:normAutofit fontScale="77500" lnSpcReduction="20000"/>
          </a:bodyPr>
          <a:lstStyle/>
          <a:p>
            <a:pPr algn="just"/>
            <a:r>
              <a:rPr lang="en-US" dirty="0">
                <a:effectLst/>
              </a:rPr>
              <a:t>The identified categories are: </a:t>
            </a:r>
          </a:p>
          <a:p>
            <a:pPr algn="just"/>
            <a:r>
              <a:rPr lang="en-US" dirty="0">
                <a:effectLst/>
              </a:rPr>
              <a:t>Physical Theft: examples of this would be dumpster diving, mail theft, skimming, change of address, reshipping, government records, and identity consolidation(</a:t>
            </a:r>
            <a:r>
              <a:rPr lang="as-IN" dirty="0">
                <a:effectLst/>
              </a:rPr>
              <a:t>একীকরণ</a:t>
            </a:r>
            <a:r>
              <a:rPr lang="en-US" dirty="0">
                <a:effectLst/>
              </a:rPr>
              <a:t>). </a:t>
            </a:r>
          </a:p>
          <a:p>
            <a:pPr algn="just"/>
            <a:r>
              <a:rPr lang="en-US" dirty="0">
                <a:effectLst/>
              </a:rPr>
              <a:t>Technology-Based: examples of this are phishing, pharming, DNS Cache Poisoning, wardriving, spyware, malware, and viruses.</a:t>
            </a:r>
          </a:p>
          <a:p>
            <a:pPr marL="0" indent="0" algn="just">
              <a:buNone/>
            </a:pPr>
            <a:r>
              <a:rPr lang="en-US" dirty="0"/>
              <a:t># </a:t>
            </a:r>
            <a:r>
              <a:rPr lang="en-US" dirty="0">
                <a:solidFill>
                  <a:srgbClr val="00B050"/>
                </a:solidFill>
                <a:effectLst/>
              </a:rPr>
              <a:t>Dumpster - </a:t>
            </a:r>
            <a:r>
              <a:rPr lang="en-US" dirty="0">
                <a:solidFill>
                  <a:srgbClr val="00B050"/>
                </a:solidFill>
              </a:rPr>
              <a:t>a </a:t>
            </a:r>
            <a:r>
              <a:rPr lang="en-US" dirty="0">
                <a:solidFill>
                  <a:srgbClr val="00B050"/>
                </a:solidFill>
                <a:hlinkClick r:id="rId2" tooltip="brand">
                  <a:extLst>
                    <a:ext uri="{A12FA001-AC4F-418D-AE19-62706E023703}">
                      <ahyp:hlinkClr xmlns:ahyp="http://schemas.microsoft.com/office/drawing/2018/hyperlinkcolor" val="tx"/>
                    </a:ext>
                  </a:extLst>
                </a:hlinkClick>
              </a:rPr>
              <a:t>brand</a:t>
            </a:r>
            <a:r>
              <a:rPr lang="en-US" dirty="0">
                <a:solidFill>
                  <a:srgbClr val="00B050"/>
                </a:solidFill>
              </a:rPr>
              <a:t> </a:t>
            </a:r>
            <a:r>
              <a:rPr lang="en-US" dirty="0">
                <a:solidFill>
                  <a:srgbClr val="00B050"/>
                </a:solidFill>
                <a:hlinkClick r:id="rId3" tooltip="name">
                  <a:extLst>
                    <a:ext uri="{A12FA001-AC4F-418D-AE19-62706E023703}">
                      <ahyp:hlinkClr xmlns:ahyp="http://schemas.microsoft.com/office/drawing/2018/hyperlinkcolor" val="tx"/>
                    </a:ext>
                  </a:extLst>
                </a:hlinkClick>
              </a:rPr>
              <a:t>name</a:t>
            </a:r>
            <a:r>
              <a:rPr lang="en-US" dirty="0">
                <a:solidFill>
                  <a:srgbClr val="00B050"/>
                </a:solidFill>
              </a:rPr>
              <a:t> for a </a:t>
            </a:r>
            <a:r>
              <a:rPr lang="en-US" dirty="0">
                <a:solidFill>
                  <a:srgbClr val="00B050"/>
                </a:solidFill>
                <a:hlinkClick r:id="rId4" tooltip="large">
                  <a:extLst>
                    <a:ext uri="{A12FA001-AC4F-418D-AE19-62706E023703}">
                      <ahyp:hlinkClr xmlns:ahyp="http://schemas.microsoft.com/office/drawing/2018/hyperlinkcolor" val="tx"/>
                    </a:ext>
                  </a:extLst>
                </a:hlinkClick>
              </a:rPr>
              <a:t>large</a:t>
            </a:r>
            <a:r>
              <a:rPr lang="en-US" dirty="0">
                <a:solidFill>
                  <a:srgbClr val="00B050"/>
                </a:solidFill>
              </a:rPr>
              <a:t> </a:t>
            </a:r>
            <a:r>
              <a:rPr lang="en-US" dirty="0">
                <a:solidFill>
                  <a:srgbClr val="00B050"/>
                </a:solidFill>
                <a:hlinkClick r:id="rId5" tooltip="container">
                  <a:extLst>
                    <a:ext uri="{A12FA001-AC4F-418D-AE19-62706E023703}">
                      <ahyp:hlinkClr xmlns:ahyp="http://schemas.microsoft.com/office/drawing/2018/hyperlinkcolor" val="tx"/>
                    </a:ext>
                  </a:extLst>
                </a:hlinkClick>
              </a:rPr>
              <a:t>container</a:t>
            </a:r>
            <a:r>
              <a:rPr lang="en-US" dirty="0">
                <a:solidFill>
                  <a:srgbClr val="00B050"/>
                </a:solidFill>
              </a:rPr>
              <a:t> for </a:t>
            </a:r>
            <a:r>
              <a:rPr lang="en-US" dirty="0">
                <a:solidFill>
                  <a:srgbClr val="00B050"/>
                </a:solidFill>
                <a:hlinkClick r:id="rId6" tooltip="waste">
                  <a:extLst>
                    <a:ext uri="{A12FA001-AC4F-418D-AE19-62706E023703}">
                      <ahyp:hlinkClr xmlns:ahyp="http://schemas.microsoft.com/office/drawing/2018/hyperlinkcolor" val="tx"/>
                    </a:ext>
                  </a:extLst>
                </a:hlinkClick>
              </a:rPr>
              <a:t>waste</a:t>
            </a:r>
            <a:r>
              <a:rPr lang="en-US" dirty="0">
                <a:solidFill>
                  <a:srgbClr val="00B050"/>
                </a:solidFill>
              </a:rPr>
              <a:t>, with a </a:t>
            </a:r>
            <a:r>
              <a:rPr lang="en-US" dirty="0">
                <a:solidFill>
                  <a:srgbClr val="00B050"/>
                </a:solidFill>
                <a:hlinkClick r:id="rId7" tooltip="lid">
                  <a:extLst>
                    <a:ext uri="{A12FA001-AC4F-418D-AE19-62706E023703}">
                      <ahyp:hlinkClr xmlns:ahyp="http://schemas.microsoft.com/office/drawing/2018/hyperlinkcolor" val="tx"/>
                    </a:ext>
                  </a:extLst>
                </a:hlinkClick>
              </a:rPr>
              <a:t>lid</a:t>
            </a:r>
            <a:r>
              <a:rPr lang="en-US" dirty="0">
                <a:solidFill>
                  <a:srgbClr val="00B050"/>
                </a:solidFill>
              </a:rPr>
              <a:t> that is </a:t>
            </a:r>
            <a:r>
              <a:rPr lang="en-US" dirty="0">
                <a:solidFill>
                  <a:srgbClr val="00B050"/>
                </a:solidFill>
                <a:hlinkClick r:id="rId8" tooltip="fixed">
                  <a:extLst>
                    <a:ext uri="{A12FA001-AC4F-418D-AE19-62706E023703}">
                      <ahyp:hlinkClr xmlns:ahyp="http://schemas.microsoft.com/office/drawing/2018/hyperlinkcolor" val="tx"/>
                    </a:ext>
                  </a:extLst>
                </a:hlinkClick>
              </a:rPr>
              <a:t>fixed</a:t>
            </a:r>
            <a:r>
              <a:rPr lang="en-US" dirty="0">
                <a:solidFill>
                  <a:srgbClr val="00B050"/>
                </a:solidFill>
              </a:rPr>
              <a:t> along one </a:t>
            </a:r>
            <a:r>
              <a:rPr lang="en-US" dirty="0">
                <a:solidFill>
                  <a:srgbClr val="00B050"/>
                </a:solidFill>
                <a:hlinkClick r:id="rId9" tooltip="edge">
                  <a:extLst>
                    <a:ext uri="{A12FA001-AC4F-418D-AE19-62706E023703}">
                      <ahyp:hlinkClr xmlns:ahyp="http://schemas.microsoft.com/office/drawing/2018/hyperlinkcolor" val="tx"/>
                    </a:ext>
                  </a:extLst>
                </a:hlinkClick>
              </a:rPr>
              <a:t>edge</a:t>
            </a:r>
            <a:r>
              <a:rPr lang="en-US" dirty="0">
                <a:solidFill>
                  <a:srgbClr val="00B050"/>
                </a:solidFill>
              </a:rPr>
              <a:t>, used </a:t>
            </a:r>
            <a:r>
              <a:rPr lang="en-US" dirty="0">
                <a:solidFill>
                  <a:srgbClr val="00B050"/>
                </a:solidFill>
                <a:hlinkClick r:id="rId10" tooltip="outside">
                  <a:extLst>
                    <a:ext uri="{A12FA001-AC4F-418D-AE19-62706E023703}">
                      <ahyp:hlinkClr xmlns:ahyp="http://schemas.microsoft.com/office/drawing/2018/hyperlinkcolor" val="tx"/>
                    </a:ext>
                  </a:extLst>
                </a:hlinkClick>
              </a:rPr>
              <a:t>outside</a:t>
            </a:r>
            <a:r>
              <a:rPr lang="en-US" dirty="0">
                <a:solidFill>
                  <a:srgbClr val="00B050"/>
                </a:solidFill>
              </a:rPr>
              <a:t> </a:t>
            </a:r>
            <a:r>
              <a:rPr lang="en-US" dirty="0">
                <a:solidFill>
                  <a:srgbClr val="00B050"/>
                </a:solidFill>
                <a:hlinkClick r:id="rId11" tooltip="restaurants">
                  <a:extLst>
                    <a:ext uri="{A12FA001-AC4F-418D-AE19-62706E023703}">
                      <ahyp:hlinkClr xmlns:ahyp="http://schemas.microsoft.com/office/drawing/2018/hyperlinkcolor" val="tx"/>
                    </a:ext>
                  </a:extLst>
                </a:hlinkClick>
              </a:rPr>
              <a:t>restaurants</a:t>
            </a:r>
            <a:r>
              <a:rPr lang="en-US" dirty="0">
                <a:solidFill>
                  <a:srgbClr val="00B050"/>
                </a:solidFill>
              </a:rPr>
              <a:t> and </a:t>
            </a:r>
            <a:r>
              <a:rPr lang="en-US" dirty="0">
                <a:solidFill>
                  <a:srgbClr val="00B050"/>
                </a:solidFill>
                <a:hlinkClick r:id="rId12" tooltip="shops">
                  <a:extLst>
                    <a:ext uri="{A12FA001-AC4F-418D-AE19-62706E023703}">
                      <ahyp:hlinkClr xmlns:ahyp="http://schemas.microsoft.com/office/drawing/2018/hyperlinkcolor" val="tx"/>
                    </a:ext>
                  </a:extLst>
                </a:hlinkClick>
              </a:rPr>
              <a:t>shops</a:t>
            </a:r>
            <a:r>
              <a:rPr lang="en-US" dirty="0">
                <a:solidFill>
                  <a:srgbClr val="00B050"/>
                </a:solidFill>
              </a:rPr>
              <a:t>, in </a:t>
            </a:r>
            <a:r>
              <a:rPr lang="en-US" dirty="0">
                <a:solidFill>
                  <a:srgbClr val="00B050"/>
                </a:solidFill>
                <a:hlinkClick r:id="rId13" tooltip="apartment">
                  <a:extLst>
                    <a:ext uri="{A12FA001-AC4F-418D-AE19-62706E023703}">
                      <ahyp:hlinkClr xmlns:ahyp="http://schemas.microsoft.com/office/drawing/2018/hyperlinkcolor" val="tx"/>
                    </a:ext>
                  </a:extLst>
                </a:hlinkClick>
              </a:rPr>
              <a:t>apartment</a:t>
            </a:r>
            <a:r>
              <a:rPr lang="en-US" dirty="0">
                <a:solidFill>
                  <a:srgbClr val="00B050"/>
                </a:solidFill>
              </a:rPr>
              <a:t> </a:t>
            </a:r>
            <a:r>
              <a:rPr lang="en-US" dirty="0">
                <a:solidFill>
                  <a:srgbClr val="00B050"/>
                </a:solidFill>
                <a:hlinkClick r:id="rId14" tooltip="buildings">
                  <a:extLst>
                    <a:ext uri="{A12FA001-AC4F-418D-AE19-62706E023703}">
                      <ahyp:hlinkClr xmlns:ahyp="http://schemas.microsoft.com/office/drawing/2018/hyperlinkcolor" val="tx"/>
                    </a:ext>
                  </a:extLst>
                </a:hlinkClick>
              </a:rPr>
              <a:t>buildings</a:t>
            </a:r>
            <a:r>
              <a:rPr lang="en-US" dirty="0">
                <a:solidFill>
                  <a:srgbClr val="00B050"/>
                </a:solidFill>
              </a:rPr>
              <a:t>, etc. </a:t>
            </a:r>
          </a:p>
          <a:p>
            <a:pPr marL="0" indent="0" algn="just">
              <a:buNone/>
            </a:pPr>
            <a:r>
              <a:rPr lang="en-US" dirty="0">
                <a:solidFill>
                  <a:srgbClr val="00B050"/>
                </a:solidFill>
              </a:rPr>
              <a:t># </a:t>
            </a:r>
            <a:r>
              <a:rPr lang="en-US" dirty="0">
                <a:solidFill>
                  <a:srgbClr val="00B050"/>
                </a:solidFill>
                <a:effectLst/>
              </a:rPr>
              <a:t>Skimming-</a:t>
            </a:r>
            <a:r>
              <a:rPr lang="en-US" dirty="0">
                <a:solidFill>
                  <a:srgbClr val="00B050"/>
                </a:solidFill>
              </a:rPr>
              <a:t>the </a:t>
            </a:r>
            <a:r>
              <a:rPr lang="en-US" dirty="0">
                <a:solidFill>
                  <a:srgbClr val="00B050"/>
                </a:solidFill>
                <a:hlinkClick r:id="rId15" tooltip="practice">
                  <a:extLst>
                    <a:ext uri="{A12FA001-AC4F-418D-AE19-62706E023703}">
                      <ahyp:hlinkClr xmlns:ahyp="http://schemas.microsoft.com/office/drawing/2018/hyperlinkcolor" val="tx"/>
                    </a:ext>
                  </a:extLst>
                </a:hlinkClick>
              </a:rPr>
              <a:t>practice</a:t>
            </a:r>
            <a:r>
              <a:rPr lang="en-US" dirty="0">
                <a:solidFill>
                  <a:srgbClr val="00B050"/>
                </a:solidFill>
              </a:rPr>
              <a:t> of </a:t>
            </a:r>
            <a:r>
              <a:rPr lang="en-US" dirty="0">
                <a:solidFill>
                  <a:srgbClr val="00B050"/>
                </a:solidFill>
                <a:hlinkClick r:id="rId16" tooltip="stealing">
                  <a:extLst>
                    <a:ext uri="{A12FA001-AC4F-418D-AE19-62706E023703}">
                      <ahyp:hlinkClr xmlns:ahyp="http://schemas.microsoft.com/office/drawing/2018/hyperlinkcolor" val="tx"/>
                    </a:ext>
                  </a:extLst>
                </a:hlinkClick>
              </a:rPr>
              <a:t>stealing</a:t>
            </a:r>
            <a:r>
              <a:rPr lang="en-US" dirty="0">
                <a:solidFill>
                  <a:srgbClr val="00B050"/>
                </a:solidFill>
              </a:rPr>
              <a:t> someone's </a:t>
            </a:r>
            <a:r>
              <a:rPr lang="en-US" dirty="0">
                <a:solidFill>
                  <a:srgbClr val="00B050"/>
                </a:solidFill>
                <a:hlinkClick r:id="rId17" tooltip="credit">
                  <a:extLst>
                    <a:ext uri="{A12FA001-AC4F-418D-AE19-62706E023703}">
                      <ahyp:hlinkClr xmlns:ahyp="http://schemas.microsoft.com/office/drawing/2018/hyperlinkcolor" val="tx"/>
                    </a:ext>
                  </a:extLst>
                </a:hlinkClick>
              </a:rPr>
              <a:t>credit</a:t>
            </a:r>
            <a:r>
              <a:rPr lang="en-US" dirty="0">
                <a:solidFill>
                  <a:srgbClr val="00B050"/>
                </a:solidFill>
              </a:rPr>
              <a:t> </a:t>
            </a:r>
            <a:r>
              <a:rPr lang="en-US" dirty="0">
                <a:solidFill>
                  <a:srgbClr val="00B050"/>
                </a:solidFill>
                <a:hlinkClick r:id="rId18" tooltip="card">
                  <a:extLst>
                    <a:ext uri="{A12FA001-AC4F-418D-AE19-62706E023703}">
                      <ahyp:hlinkClr xmlns:ahyp="http://schemas.microsoft.com/office/drawing/2018/hyperlinkcolor" val="tx"/>
                    </a:ext>
                  </a:extLst>
                </a:hlinkClick>
              </a:rPr>
              <a:t>card</a:t>
            </a:r>
            <a:r>
              <a:rPr lang="en-US" dirty="0">
                <a:solidFill>
                  <a:srgbClr val="00B050"/>
                </a:solidFill>
              </a:rPr>
              <a:t> </a:t>
            </a:r>
            <a:r>
              <a:rPr lang="en-US" dirty="0">
                <a:solidFill>
                  <a:srgbClr val="00B050"/>
                </a:solidFill>
                <a:hlinkClick r:id="rId19" tooltip="details">
                  <a:extLst>
                    <a:ext uri="{A12FA001-AC4F-418D-AE19-62706E023703}">
                      <ahyp:hlinkClr xmlns:ahyp="http://schemas.microsoft.com/office/drawing/2018/hyperlinkcolor" val="tx"/>
                    </a:ext>
                  </a:extLst>
                </a:hlinkClick>
              </a:rPr>
              <a:t>details</a:t>
            </a:r>
            <a:r>
              <a:rPr lang="en-US" dirty="0">
                <a:solidFill>
                  <a:srgbClr val="00B050"/>
                </a:solidFill>
              </a:rPr>
              <a:t> using </a:t>
            </a:r>
            <a:r>
              <a:rPr lang="en-US" dirty="0">
                <a:solidFill>
                  <a:srgbClr val="00B050"/>
                </a:solidFill>
                <a:hlinkClick r:id="rId20" tooltip="electronic">
                  <a:extLst>
                    <a:ext uri="{A12FA001-AC4F-418D-AE19-62706E023703}">
                      <ahyp:hlinkClr xmlns:ahyp="http://schemas.microsoft.com/office/drawing/2018/hyperlinkcolor" val="tx"/>
                    </a:ext>
                  </a:extLst>
                </a:hlinkClick>
              </a:rPr>
              <a:t>electronic</a:t>
            </a:r>
            <a:r>
              <a:rPr lang="en-US" dirty="0">
                <a:solidFill>
                  <a:srgbClr val="00B050"/>
                </a:solidFill>
              </a:rPr>
              <a:t> </a:t>
            </a:r>
            <a:r>
              <a:rPr lang="en-US" dirty="0">
                <a:solidFill>
                  <a:srgbClr val="00B050"/>
                </a:solidFill>
                <a:hlinkClick r:id="rId21" tooltip="equipment">
                  <a:extLst>
                    <a:ext uri="{A12FA001-AC4F-418D-AE19-62706E023703}">
                      <ahyp:hlinkClr xmlns:ahyp="http://schemas.microsoft.com/office/drawing/2018/hyperlinkcolor" val="tx"/>
                    </a:ext>
                  </a:extLst>
                </a:hlinkClick>
              </a:rPr>
              <a:t>equipment</a:t>
            </a:r>
            <a:r>
              <a:rPr lang="en-US" dirty="0">
                <a:solidFill>
                  <a:srgbClr val="00B050"/>
                </a:solidFill>
              </a:rPr>
              <a:t>, in </a:t>
            </a:r>
            <a:r>
              <a:rPr lang="en-US" dirty="0">
                <a:solidFill>
                  <a:srgbClr val="00B050"/>
                </a:solidFill>
                <a:hlinkClick r:id="rId22" tooltip="order">
                  <a:extLst>
                    <a:ext uri="{A12FA001-AC4F-418D-AE19-62706E023703}">
                      <ahyp:hlinkClr xmlns:ahyp="http://schemas.microsoft.com/office/drawing/2018/hyperlinkcolor" val="tx"/>
                    </a:ext>
                  </a:extLst>
                </a:hlinkClick>
              </a:rPr>
              <a:t>order</a:t>
            </a:r>
            <a:r>
              <a:rPr lang="en-US" dirty="0">
                <a:solidFill>
                  <a:srgbClr val="00B050"/>
                </a:solidFill>
              </a:rPr>
              <a:t> to use </a:t>
            </a:r>
            <a:r>
              <a:rPr lang="en-US" dirty="0">
                <a:solidFill>
                  <a:srgbClr val="00B050"/>
                </a:solidFill>
                <a:hlinkClick r:id="rId23" tooltip="their">
                  <a:extLst>
                    <a:ext uri="{A12FA001-AC4F-418D-AE19-62706E023703}">
                      <ahyp:hlinkClr xmlns:ahyp="http://schemas.microsoft.com/office/drawing/2018/hyperlinkcolor" val="tx"/>
                    </a:ext>
                  </a:extLst>
                </a:hlinkClick>
              </a:rPr>
              <a:t>their</a:t>
            </a:r>
            <a:r>
              <a:rPr lang="en-US" dirty="0">
                <a:solidFill>
                  <a:srgbClr val="00B050"/>
                </a:solidFill>
              </a:rPr>
              <a:t> </a:t>
            </a:r>
            <a:r>
              <a:rPr lang="en-US" dirty="0">
                <a:solidFill>
                  <a:srgbClr val="00B050"/>
                </a:solidFill>
                <a:hlinkClick r:id="rId24" tooltip="account">
                  <a:extLst>
                    <a:ext uri="{A12FA001-AC4F-418D-AE19-62706E023703}">
                      <ahyp:hlinkClr xmlns:ahyp="http://schemas.microsoft.com/office/drawing/2018/hyperlinkcolor" val="tx"/>
                    </a:ext>
                  </a:extLst>
                </a:hlinkClick>
              </a:rPr>
              <a:t>account</a:t>
            </a:r>
            <a:r>
              <a:rPr lang="en-US" dirty="0">
                <a:solidFill>
                  <a:srgbClr val="00B050"/>
                </a:solidFill>
              </a:rPr>
              <a:t> </a:t>
            </a:r>
            <a:r>
              <a:rPr lang="en-US" dirty="0">
                <a:solidFill>
                  <a:srgbClr val="00B050"/>
                </a:solidFill>
                <a:hlinkClick r:id="rId25" tooltip="illegally">
                  <a:extLst>
                    <a:ext uri="{A12FA001-AC4F-418D-AE19-62706E023703}">
                      <ahyp:hlinkClr xmlns:ahyp="http://schemas.microsoft.com/office/drawing/2018/hyperlinkcolor" val="tx"/>
                    </a:ext>
                  </a:extLst>
                </a:hlinkClick>
              </a:rPr>
              <a:t>illegally</a:t>
            </a:r>
            <a:r>
              <a:rPr lang="en-US" dirty="0">
                <a:solidFill>
                  <a:srgbClr val="00B050"/>
                </a:solidFill>
              </a:rPr>
              <a:t>.</a:t>
            </a:r>
          </a:p>
          <a:p>
            <a:pPr marL="0" indent="0" algn="just">
              <a:buNone/>
            </a:pPr>
            <a:r>
              <a:rPr lang="en-US" dirty="0">
                <a:solidFill>
                  <a:srgbClr val="00B050"/>
                </a:solidFill>
              </a:rPr>
              <a:t>The </a:t>
            </a:r>
            <a:r>
              <a:rPr lang="en-US" dirty="0">
                <a:solidFill>
                  <a:srgbClr val="00B050"/>
                </a:solidFill>
                <a:hlinkClick r:id="rId15" tooltip="practice">
                  <a:extLst>
                    <a:ext uri="{A12FA001-AC4F-418D-AE19-62706E023703}">
                      <ahyp:hlinkClr xmlns:ahyp="http://schemas.microsoft.com/office/drawing/2018/hyperlinkcolor" val="tx"/>
                    </a:ext>
                  </a:extLst>
                </a:hlinkClick>
              </a:rPr>
              <a:t>practice</a:t>
            </a:r>
            <a:r>
              <a:rPr lang="en-US" dirty="0">
                <a:solidFill>
                  <a:srgbClr val="00B050"/>
                </a:solidFill>
              </a:rPr>
              <a:t> of </a:t>
            </a:r>
            <a:r>
              <a:rPr lang="en-US" dirty="0">
                <a:solidFill>
                  <a:srgbClr val="00B050"/>
                </a:solidFill>
                <a:hlinkClick r:id="rId16" tooltip="stealing">
                  <a:extLst>
                    <a:ext uri="{A12FA001-AC4F-418D-AE19-62706E023703}">
                      <ahyp:hlinkClr xmlns:ahyp="http://schemas.microsoft.com/office/drawing/2018/hyperlinkcolor" val="tx"/>
                    </a:ext>
                  </a:extLst>
                </a:hlinkClick>
              </a:rPr>
              <a:t>stealing</a:t>
            </a:r>
            <a:r>
              <a:rPr lang="en-US" dirty="0">
                <a:solidFill>
                  <a:srgbClr val="00B050"/>
                </a:solidFill>
              </a:rPr>
              <a:t> </a:t>
            </a:r>
            <a:r>
              <a:rPr lang="en-US" dirty="0">
                <a:solidFill>
                  <a:srgbClr val="00B050"/>
                </a:solidFill>
                <a:hlinkClick r:id="rId26" tooltip="money">
                  <a:extLst>
                    <a:ext uri="{A12FA001-AC4F-418D-AE19-62706E023703}">
                      <ahyp:hlinkClr xmlns:ahyp="http://schemas.microsoft.com/office/drawing/2018/hyperlinkcolor" val="tx"/>
                    </a:ext>
                  </a:extLst>
                </a:hlinkClick>
              </a:rPr>
              <a:t>money</a:t>
            </a:r>
            <a:r>
              <a:rPr lang="en-US" dirty="0">
                <a:solidFill>
                  <a:srgbClr val="00B050"/>
                </a:solidFill>
              </a:rPr>
              <a:t> from an </a:t>
            </a:r>
            <a:r>
              <a:rPr lang="en-US" dirty="0">
                <a:solidFill>
                  <a:srgbClr val="00B050"/>
                </a:solidFill>
                <a:hlinkClick r:id="rId24" tooltip="account">
                  <a:extLst>
                    <a:ext uri="{A12FA001-AC4F-418D-AE19-62706E023703}">
                      <ahyp:hlinkClr xmlns:ahyp="http://schemas.microsoft.com/office/drawing/2018/hyperlinkcolor" val="tx"/>
                    </a:ext>
                  </a:extLst>
                </a:hlinkClick>
              </a:rPr>
              <a:t>account</a:t>
            </a:r>
            <a:r>
              <a:rPr lang="en-US" dirty="0">
                <a:solidFill>
                  <a:srgbClr val="00B050"/>
                </a:solidFill>
              </a:rPr>
              <a:t>, </a:t>
            </a:r>
            <a:r>
              <a:rPr lang="en-US" dirty="0">
                <a:solidFill>
                  <a:srgbClr val="00B050"/>
                </a:solidFill>
                <a:hlinkClick r:id="rId27" tooltip="budget">
                  <a:extLst>
                    <a:ext uri="{A12FA001-AC4F-418D-AE19-62706E023703}">
                      <ahyp:hlinkClr xmlns:ahyp="http://schemas.microsoft.com/office/drawing/2018/hyperlinkcolor" val="tx"/>
                    </a:ext>
                  </a:extLst>
                </a:hlinkClick>
              </a:rPr>
              <a:t>budget</a:t>
            </a:r>
            <a:r>
              <a:rPr lang="en-US" dirty="0">
                <a:solidFill>
                  <a:srgbClr val="00B050"/>
                </a:solidFill>
              </a:rPr>
              <a:t>, etc. over a </a:t>
            </a:r>
            <a:r>
              <a:rPr lang="en-US" dirty="0">
                <a:solidFill>
                  <a:srgbClr val="00B050"/>
                </a:solidFill>
                <a:hlinkClick r:id="rId28" tooltip="period">
                  <a:extLst>
                    <a:ext uri="{A12FA001-AC4F-418D-AE19-62706E023703}">
                      <ahyp:hlinkClr xmlns:ahyp="http://schemas.microsoft.com/office/drawing/2018/hyperlinkcolor" val="tx"/>
                    </a:ext>
                  </a:extLst>
                </a:hlinkClick>
              </a:rPr>
              <a:t>period</a:t>
            </a:r>
            <a:r>
              <a:rPr lang="en-US" dirty="0">
                <a:solidFill>
                  <a:srgbClr val="00B050"/>
                </a:solidFill>
              </a:rPr>
              <a:t> of </a:t>
            </a:r>
            <a:r>
              <a:rPr lang="en-US" dirty="0">
                <a:solidFill>
                  <a:srgbClr val="00B050"/>
                </a:solidFill>
                <a:hlinkClick r:id="rId29" tooltip="time">
                  <a:extLst>
                    <a:ext uri="{A12FA001-AC4F-418D-AE19-62706E023703}">
                      <ahyp:hlinkClr xmlns:ahyp="http://schemas.microsoft.com/office/drawing/2018/hyperlinkcolor" val="tx"/>
                    </a:ext>
                  </a:extLst>
                </a:hlinkClick>
              </a:rPr>
              <a:t>time</a:t>
            </a:r>
            <a:r>
              <a:rPr lang="en-US" dirty="0">
                <a:solidFill>
                  <a:srgbClr val="00B050"/>
                </a:solidFill>
              </a:rPr>
              <a:t> in </a:t>
            </a:r>
            <a:r>
              <a:rPr lang="en-US" dirty="0">
                <a:solidFill>
                  <a:srgbClr val="00B050"/>
                </a:solidFill>
                <a:hlinkClick r:id="rId30" tooltip="amounts">
                  <a:extLst>
                    <a:ext uri="{A12FA001-AC4F-418D-AE19-62706E023703}">
                      <ahyp:hlinkClr xmlns:ahyp="http://schemas.microsoft.com/office/drawing/2018/hyperlinkcolor" val="tx"/>
                    </a:ext>
                  </a:extLst>
                </a:hlinkClick>
              </a:rPr>
              <a:t>amounts</a:t>
            </a:r>
            <a:r>
              <a:rPr lang="en-US" dirty="0">
                <a:solidFill>
                  <a:srgbClr val="00B050"/>
                </a:solidFill>
              </a:rPr>
              <a:t> that cannot be </a:t>
            </a:r>
            <a:r>
              <a:rPr lang="en-US" dirty="0">
                <a:solidFill>
                  <a:srgbClr val="00B050"/>
                </a:solidFill>
                <a:hlinkClick r:id="rId31" tooltip="easily">
                  <a:extLst>
                    <a:ext uri="{A12FA001-AC4F-418D-AE19-62706E023703}">
                      <ahyp:hlinkClr xmlns:ahyp="http://schemas.microsoft.com/office/drawing/2018/hyperlinkcolor" val="tx"/>
                    </a:ext>
                  </a:extLst>
                </a:hlinkClick>
              </a:rPr>
              <a:t>easily</a:t>
            </a:r>
            <a:r>
              <a:rPr lang="en-US" dirty="0">
                <a:solidFill>
                  <a:srgbClr val="00B050"/>
                </a:solidFill>
              </a:rPr>
              <a:t> </a:t>
            </a:r>
            <a:r>
              <a:rPr lang="en-US" dirty="0">
                <a:solidFill>
                  <a:srgbClr val="00B050"/>
                </a:solidFill>
                <a:hlinkClick r:id="rId32" tooltip="noticed">
                  <a:extLst>
                    <a:ext uri="{A12FA001-AC4F-418D-AE19-62706E023703}">
                      <ahyp:hlinkClr xmlns:ahyp="http://schemas.microsoft.com/office/drawing/2018/hyperlinkcolor" val="tx"/>
                    </a:ext>
                  </a:extLst>
                </a:hlinkClick>
              </a:rPr>
              <a:t>noticed</a:t>
            </a:r>
            <a:r>
              <a:rPr lang="en-US" dirty="0">
                <a:solidFill>
                  <a:srgbClr val="00B050"/>
                </a:solidFill>
              </a:rPr>
              <a:t>.</a:t>
            </a:r>
          </a:p>
          <a:p>
            <a:pPr marL="0" indent="0" algn="just">
              <a:buNone/>
            </a:pPr>
            <a:r>
              <a:rPr lang="en-US" dirty="0">
                <a:solidFill>
                  <a:srgbClr val="00B050"/>
                </a:solidFill>
              </a:rPr>
              <a:t>The </a:t>
            </a:r>
            <a:r>
              <a:rPr lang="en-US" dirty="0">
                <a:solidFill>
                  <a:srgbClr val="00B050"/>
                </a:solidFill>
                <a:hlinkClick r:id="rId15" tooltip="practice">
                  <a:extLst>
                    <a:ext uri="{A12FA001-AC4F-418D-AE19-62706E023703}">
                      <ahyp:hlinkClr xmlns:ahyp="http://schemas.microsoft.com/office/drawing/2018/hyperlinkcolor" val="tx"/>
                    </a:ext>
                  </a:extLst>
                </a:hlinkClick>
              </a:rPr>
              <a:t>practice</a:t>
            </a:r>
            <a:r>
              <a:rPr lang="en-US" dirty="0">
                <a:solidFill>
                  <a:srgbClr val="00B050"/>
                </a:solidFill>
              </a:rPr>
              <a:t> of </a:t>
            </a:r>
            <a:r>
              <a:rPr lang="en-US" dirty="0">
                <a:solidFill>
                  <a:srgbClr val="00B050"/>
                </a:solidFill>
                <a:hlinkClick r:id="rId33" tooltip="charging">
                  <a:extLst>
                    <a:ext uri="{A12FA001-AC4F-418D-AE19-62706E023703}">
                      <ahyp:hlinkClr xmlns:ahyp="http://schemas.microsoft.com/office/drawing/2018/hyperlinkcolor" val="tx"/>
                    </a:ext>
                  </a:extLst>
                </a:hlinkClick>
              </a:rPr>
              <a:t>charging</a:t>
            </a:r>
            <a:r>
              <a:rPr lang="en-US" dirty="0">
                <a:solidFill>
                  <a:srgbClr val="00B050"/>
                </a:solidFill>
              </a:rPr>
              <a:t> a high </a:t>
            </a:r>
            <a:r>
              <a:rPr lang="en-US" dirty="0">
                <a:solidFill>
                  <a:srgbClr val="00B050"/>
                </a:solidFill>
                <a:hlinkClick r:id="rId34" tooltip="price">
                  <a:extLst>
                    <a:ext uri="{A12FA001-AC4F-418D-AE19-62706E023703}">
                      <ahyp:hlinkClr xmlns:ahyp="http://schemas.microsoft.com/office/drawing/2018/hyperlinkcolor" val="tx"/>
                    </a:ext>
                  </a:extLst>
                </a:hlinkClick>
              </a:rPr>
              <a:t>price</a:t>
            </a:r>
            <a:r>
              <a:rPr lang="en-US" dirty="0">
                <a:solidFill>
                  <a:srgbClr val="00B050"/>
                </a:solidFill>
              </a:rPr>
              <a:t> for a new </a:t>
            </a:r>
            <a:r>
              <a:rPr lang="en-US" dirty="0">
                <a:solidFill>
                  <a:srgbClr val="00B050"/>
                </a:solidFill>
                <a:hlinkClick r:id="rId35" tooltip="product">
                  <a:extLst>
                    <a:ext uri="{A12FA001-AC4F-418D-AE19-62706E023703}">
                      <ahyp:hlinkClr xmlns:ahyp="http://schemas.microsoft.com/office/drawing/2018/hyperlinkcolor" val="tx"/>
                    </a:ext>
                  </a:extLst>
                </a:hlinkClick>
              </a:rPr>
              <a:t>product</a:t>
            </a:r>
            <a:r>
              <a:rPr lang="en-US" dirty="0">
                <a:solidFill>
                  <a:srgbClr val="00B050"/>
                </a:solidFill>
              </a:rPr>
              <a:t> in </a:t>
            </a:r>
            <a:r>
              <a:rPr lang="en-US" dirty="0">
                <a:solidFill>
                  <a:srgbClr val="00B050"/>
                </a:solidFill>
                <a:hlinkClick r:id="rId22" tooltip="order">
                  <a:extLst>
                    <a:ext uri="{A12FA001-AC4F-418D-AE19-62706E023703}">
                      <ahyp:hlinkClr xmlns:ahyp="http://schemas.microsoft.com/office/drawing/2018/hyperlinkcolor" val="tx"/>
                    </a:ext>
                  </a:extLst>
                </a:hlinkClick>
              </a:rPr>
              <a:t>order</a:t>
            </a:r>
            <a:r>
              <a:rPr lang="en-US" dirty="0">
                <a:solidFill>
                  <a:srgbClr val="00B050"/>
                </a:solidFill>
              </a:rPr>
              <a:t> to make as much </a:t>
            </a:r>
            <a:r>
              <a:rPr lang="en-US" dirty="0">
                <a:solidFill>
                  <a:srgbClr val="00B050"/>
                </a:solidFill>
                <a:hlinkClick r:id="rId36" tooltip="profit">
                  <a:extLst>
                    <a:ext uri="{A12FA001-AC4F-418D-AE19-62706E023703}">
                      <ahyp:hlinkClr xmlns:ahyp="http://schemas.microsoft.com/office/drawing/2018/hyperlinkcolor" val="tx"/>
                    </a:ext>
                  </a:extLst>
                </a:hlinkClick>
              </a:rPr>
              <a:t>profit</a:t>
            </a:r>
            <a:r>
              <a:rPr lang="en-US" dirty="0">
                <a:solidFill>
                  <a:srgbClr val="00B050"/>
                </a:solidFill>
              </a:rPr>
              <a:t> as </a:t>
            </a:r>
            <a:r>
              <a:rPr lang="en-US" dirty="0">
                <a:solidFill>
                  <a:srgbClr val="00B050"/>
                </a:solidFill>
                <a:hlinkClick r:id="rId37" tooltip="possible">
                  <a:extLst>
                    <a:ext uri="{A12FA001-AC4F-418D-AE19-62706E023703}">
                      <ahyp:hlinkClr xmlns:ahyp="http://schemas.microsoft.com/office/drawing/2018/hyperlinkcolor" val="tx"/>
                    </a:ext>
                  </a:extLst>
                </a:hlinkClick>
              </a:rPr>
              <a:t>possible</a:t>
            </a:r>
            <a:r>
              <a:rPr lang="en-US" dirty="0">
                <a:solidFill>
                  <a:srgbClr val="00B050"/>
                </a:solidFill>
              </a:rPr>
              <a:t> before other </a:t>
            </a:r>
            <a:r>
              <a:rPr lang="en-US" dirty="0">
                <a:solidFill>
                  <a:srgbClr val="00B050"/>
                </a:solidFill>
                <a:hlinkClick r:id="rId38" tooltip="similar">
                  <a:extLst>
                    <a:ext uri="{A12FA001-AC4F-418D-AE19-62706E023703}">
                      <ahyp:hlinkClr xmlns:ahyp="http://schemas.microsoft.com/office/drawing/2018/hyperlinkcolor" val="tx"/>
                    </a:ext>
                  </a:extLst>
                </a:hlinkClick>
              </a:rPr>
              <a:t>similar</a:t>
            </a:r>
            <a:r>
              <a:rPr lang="en-US" dirty="0">
                <a:solidFill>
                  <a:srgbClr val="00B050"/>
                </a:solidFill>
              </a:rPr>
              <a:t> </a:t>
            </a:r>
            <a:r>
              <a:rPr lang="en-US" dirty="0">
                <a:solidFill>
                  <a:srgbClr val="00B050"/>
                </a:solidFill>
                <a:hlinkClick r:id="rId35" tooltip="products">
                  <a:extLst>
                    <a:ext uri="{A12FA001-AC4F-418D-AE19-62706E023703}">
                      <ahyp:hlinkClr xmlns:ahyp="http://schemas.microsoft.com/office/drawing/2018/hyperlinkcolor" val="tx"/>
                    </a:ext>
                  </a:extLst>
                </a:hlinkClick>
              </a:rPr>
              <a:t>products</a:t>
            </a:r>
            <a:r>
              <a:rPr lang="en-US" dirty="0">
                <a:solidFill>
                  <a:srgbClr val="00B050"/>
                </a:solidFill>
              </a:rPr>
              <a:t> </a:t>
            </a:r>
            <a:r>
              <a:rPr lang="en-US" dirty="0">
                <a:solidFill>
                  <a:srgbClr val="00B050"/>
                </a:solidFill>
                <a:hlinkClick r:id="rId39" tooltip="become">
                  <a:extLst>
                    <a:ext uri="{A12FA001-AC4F-418D-AE19-62706E023703}">
                      <ahyp:hlinkClr xmlns:ahyp="http://schemas.microsoft.com/office/drawing/2018/hyperlinkcolor" val="tx"/>
                    </a:ext>
                  </a:extLst>
                </a:hlinkClick>
              </a:rPr>
              <a:t>become</a:t>
            </a:r>
            <a:r>
              <a:rPr lang="en-US" dirty="0">
                <a:solidFill>
                  <a:srgbClr val="00B050"/>
                </a:solidFill>
              </a:rPr>
              <a:t> </a:t>
            </a:r>
            <a:r>
              <a:rPr lang="en-US" dirty="0">
                <a:solidFill>
                  <a:srgbClr val="00B050"/>
                </a:solidFill>
                <a:hlinkClick r:id="rId40" tooltip="available">
                  <a:extLst>
                    <a:ext uri="{A12FA001-AC4F-418D-AE19-62706E023703}">
                      <ahyp:hlinkClr xmlns:ahyp="http://schemas.microsoft.com/office/drawing/2018/hyperlinkcolor" val="tx"/>
                    </a:ext>
                  </a:extLst>
                </a:hlinkClick>
              </a:rPr>
              <a:t>available</a:t>
            </a:r>
            <a:r>
              <a:rPr lang="en-US" dirty="0">
                <a:solidFill>
                  <a:srgbClr val="00B050"/>
                </a:solidFill>
              </a:rPr>
              <a:t> and </a:t>
            </a:r>
            <a:r>
              <a:rPr lang="en-US" dirty="0">
                <a:solidFill>
                  <a:srgbClr val="00B050"/>
                </a:solidFill>
                <a:hlinkClick r:id="rId34" tooltip="prices">
                  <a:extLst>
                    <a:ext uri="{A12FA001-AC4F-418D-AE19-62706E023703}">
                      <ahyp:hlinkClr xmlns:ahyp="http://schemas.microsoft.com/office/drawing/2018/hyperlinkcolor" val="tx"/>
                    </a:ext>
                  </a:extLst>
                </a:hlinkClick>
              </a:rPr>
              <a:t>prices</a:t>
            </a:r>
            <a:r>
              <a:rPr lang="en-US" dirty="0">
                <a:solidFill>
                  <a:srgbClr val="00B050"/>
                </a:solidFill>
              </a:rPr>
              <a:t> </a:t>
            </a:r>
            <a:r>
              <a:rPr lang="en-US" dirty="0">
                <a:solidFill>
                  <a:srgbClr val="00B050"/>
                </a:solidFill>
                <a:hlinkClick r:id="rId41" tooltip="fall">
                  <a:extLst>
                    <a:ext uri="{A12FA001-AC4F-418D-AE19-62706E023703}">
                      <ahyp:hlinkClr xmlns:ahyp="http://schemas.microsoft.com/office/drawing/2018/hyperlinkcolor" val="tx"/>
                    </a:ext>
                  </a:extLst>
                </a:hlinkClick>
              </a:rPr>
              <a:t>fall</a:t>
            </a:r>
            <a:r>
              <a:rPr lang="en-US" dirty="0">
                <a:solidFill>
                  <a:srgbClr val="00B050"/>
                </a:solidFill>
              </a:rPr>
              <a:t>:</a:t>
            </a:r>
          </a:p>
        </p:txBody>
      </p:sp>
      <p:sp>
        <p:nvSpPr>
          <p:cNvPr id="4" name="Date Placeholder 3">
            <a:extLst>
              <a:ext uri="{FF2B5EF4-FFF2-40B4-BE49-F238E27FC236}">
                <a16:creationId xmlns:a16="http://schemas.microsoft.com/office/drawing/2014/main" id="{746F07F6-6C69-A3CF-9911-99408D598703}"/>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939D4D0C-AC96-2845-F338-BEAE12F118C1}"/>
              </a:ext>
            </a:extLst>
          </p:cNvPr>
          <p:cNvSpPr>
            <a:spLocks noGrp="1"/>
          </p:cNvSpPr>
          <p:nvPr>
            <p:ph type="sldNum" sz="quarter" idx="12"/>
          </p:nvPr>
        </p:nvSpPr>
        <p:spPr/>
        <p:txBody>
          <a:bodyPr/>
          <a:lstStyle/>
          <a:p>
            <a:fld id="{77952762-FE96-4E6C-A37C-1133FEC00D54}" type="slidenum">
              <a:rPr lang="en-US" smtClean="0"/>
              <a:t>32</a:t>
            </a:fld>
            <a:endParaRPr lang="en-US"/>
          </a:p>
        </p:txBody>
      </p:sp>
    </p:spTree>
    <p:extLst>
      <p:ext uri="{BB962C8B-B14F-4D97-AF65-F5344CB8AC3E}">
        <p14:creationId xmlns:p14="http://schemas.microsoft.com/office/powerpoint/2010/main" val="3805145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CB1FEC-8F5E-63B1-EAA1-46D5DD38BB4E}"/>
              </a:ext>
            </a:extLst>
          </p:cNvPr>
          <p:cNvSpPr>
            <a:spLocks noGrp="1"/>
          </p:cNvSpPr>
          <p:nvPr>
            <p:ph idx="1"/>
          </p:nvPr>
        </p:nvSpPr>
        <p:spPr>
          <a:xfrm>
            <a:off x="838200" y="426720"/>
            <a:ext cx="10515600" cy="5750243"/>
          </a:xfrm>
        </p:spPr>
        <p:txBody>
          <a:bodyPr/>
          <a:lstStyle/>
          <a:p>
            <a:r>
              <a:rPr lang="en-US" sz="2800" dirty="0"/>
              <a:t>#Phishing -</a:t>
            </a:r>
            <a:r>
              <a:rPr lang="en-US" dirty="0"/>
              <a:t>an </a:t>
            </a:r>
            <a:r>
              <a:rPr lang="en-US" dirty="0">
                <a:hlinkClick r:id="rId2" tooltip="attempt"/>
              </a:rPr>
              <a:t>attempt</a:t>
            </a:r>
            <a:r>
              <a:rPr lang="en-US" dirty="0"/>
              <a:t> to </a:t>
            </a:r>
            <a:r>
              <a:rPr lang="en-US" dirty="0">
                <a:hlinkClick r:id="rId3" tooltip="trick"/>
              </a:rPr>
              <a:t>trick</a:t>
            </a:r>
            <a:r>
              <a:rPr lang="en-US" dirty="0"/>
              <a:t> someone into giving </a:t>
            </a:r>
            <a:r>
              <a:rPr lang="en-US" dirty="0">
                <a:hlinkClick r:id="rId4" tooltip="information"/>
              </a:rPr>
              <a:t>information</a:t>
            </a:r>
            <a:r>
              <a:rPr lang="en-US" dirty="0"/>
              <a:t> over the </a:t>
            </a:r>
            <a:r>
              <a:rPr lang="en-US" dirty="0">
                <a:hlinkClick r:id="rId5" tooltip="internet"/>
              </a:rPr>
              <a:t>internet</a:t>
            </a:r>
            <a:r>
              <a:rPr lang="en-US" dirty="0"/>
              <a:t> or by </a:t>
            </a:r>
            <a:r>
              <a:rPr lang="en-US" dirty="0">
                <a:hlinkClick r:id="rId6" tooltip="email"/>
              </a:rPr>
              <a:t>email</a:t>
            </a:r>
            <a:r>
              <a:rPr lang="en-US" dirty="0"/>
              <a:t> that would </a:t>
            </a:r>
            <a:r>
              <a:rPr lang="en-US" dirty="0">
                <a:hlinkClick r:id="rId7" tooltip="allow"/>
              </a:rPr>
              <a:t>allow</a:t>
            </a:r>
            <a:r>
              <a:rPr lang="en-US" dirty="0"/>
              <a:t> someone </a:t>
            </a:r>
            <a:r>
              <a:rPr lang="en-US" dirty="0">
                <a:hlinkClick r:id="rId8" tooltip="else"/>
              </a:rPr>
              <a:t>else</a:t>
            </a:r>
            <a:r>
              <a:rPr lang="en-US" dirty="0"/>
              <a:t> to take </a:t>
            </a:r>
            <a:r>
              <a:rPr lang="en-US" dirty="0">
                <a:hlinkClick r:id="rId9" tooltip="money"/>
              </a:rPr>
              <a:t>money</a:t>
            </a:r>
            <a:r>
              <a:rPr lang="en-US" dirty="0"/>
              <a:t> from them, for </a:t>
            </a:r>
            <a:r>
              <a:rPr lang="en-US" dirty="0">
                <a:hlinkClick r:id="rId10" tooltip="example"/>
              </a:rPr>
              <a:t>example</a:t>
            </a:r>
            <a:r>
              <a:rPr lang="en-US" dirty="0"/>
              <a:t> by taking </a:t>
            </a:r>
            <a:r>
              <a:rPr lang="en-US" dirty="0">
                <a:hlinkClick r:id="rId9" tooltip="money"/>
              </a:rPr>
              <a:t>money</a:t>
            </a:r>
            <a:r>
              <a:rPr lang="en-US" dirty="0"/>
              <a:t> out of </a:t>
            </a:r>
            <a:r>
              <a:rPr lang="en-US" dirty="0">
                <a:hlinkClick r:id="rId11" tooltip="their"/>
              </a:rPr>
              <a:t>their</a:t>
            </a:r>
            <a:r>
              <a:rPr lang="en-US" dirty="0"/>
              <a:t> </a:t>
            </a:r>
            <a:r>
              <a:rPr lang="en-US" dirty="0">
                <a:hlinkClick r:id="rId12" tooltip="bank"/>
              </a:rPr>
              <a:t>bank</a:t>
            </a:r>
            <a:r>
              <a:rPr lang="en-US" dirty="0"/>
              <a:t> </a:t>
            </a:r>
            <a:r>
              <a:rPr lang="en-US" dirty="0">
                <a:hlinkClick r:id="rId13" tooltip="account"/>
              </a:rPr>
              <a:t>account</a:t>
            </a:r>
            <a:endParaRPr lang="en-US" b="1" dirty="0"/>
          </a:p>
          <a:p>
            <a:endParaRPr lang="en-US" dirty="0"/>
          </a:p>
        </p:txBody>
      </p:sp>
      <p:sp>
        <p:nvSpPr>
          <p:cNvPr id="4" name="Date Placeholder 3">
            <a:extLst>
              <a:ext uri="{FF2B5EF4-FFF2-40B4-BE49-F238E27FC236}">
                <a16:creationId xmlns:a16="http://schemas.microsoft.com/office/drawing/2014/main" id="{29A7DA6E-FEF6-56E5-9B65-A64AFCF5FB87}"/>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95489577-6C69-D9E1-5843-2D2119D45D12}"/>
              </a:ext>
            </a:extLst>
          </p:cNvPr>
          <p:cNvSpPr>
            <a:spLocks noGrp="1"/>
          </p:cNvSpPr>
          <p:nvPr>
            <p:ph type="sldNum" sz="quarter" idx="12"/>
          </p:nvPr>
        </p:nvSpPr>
        <p:spPr/>
        <p:txBody>
          <a:bodyPr/>
          <a:lstStyle/>
          <a:p>
            <a:fld id="{77952762-FE96-4E6C-A37C-1133FEC00D54}" type="slidenum">
              <a:rPr lang="en-US" smtClean="0"/>
              <a:t>33</a:t>
            </a:fld>
            <a:endParaRPr lang="en-US"/>
          </a:p>
        </p:txBody>
      </p:sp>
      <p:pic>
        <p:nvPicPr>
          <p:cNvPr id="7" name="Picture 6">
            <a:extLst>
              <a:ext uri="{FF2B5EF4-FFF2-40B4-BE49-F238E27FC236}">
                <a16:creationId xmlns:a16="http://schemas.microsoft.com/office/drawing/2014/main" id="{BD5B5418-4C3B-F3EF-FAD6-765E65DE2D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74983" y="1915319"/>
            <a:ext cx="9659155" cy="4351338"/>
          </a:xfrm>
          <a:prstGeom prst="rect">
            <a:avLst/>
          </a:prstGeom>
        </p:spPr>
      </p:pic>
    </p:spTree>
    <p:extLst>
      <p:ext uri="{BB962C8B-B14F-4D97-AF65-F5344CB8AC3E}">
        <p14:creationId xmlns:p14="http://schemas.microsoft.com/office/powerpoint/2010/main" val="2508247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C075-D998-368A-B525-F379DD9C4B78}"/>
              </a:ext>
            </a:extLst>
          </p:cNvPr>
          <p:cNvSpPr>
            <a:spLocks noGrp="1"/>
          </p:cNvSpPr>
          <p:nvPr>
            <p:ph type="title"/>
          </p:nvPr>
        </p:nvSpPr>
        <p:spPr/>
        <p:txBody>
          <a:bodyPr>
            <a:normAutofit/>
          </a:bodyPr>
          <a:lstStyle/>
          <a:p>
            <a:pPr algn="ctr"/>
            <a:r>
              <a:rPr lang="en-US" sz="3200" b="1" dirty="0">
                <a:solidFill>
                  <a:srgbClr val="7030A0"/>
                </a:solidFill>
              </a:rPr>
              <a:t>Phishing</a:t>
            </a:r>
          </a:p>
        </p:txBody>
      </p:sp>
      <p:sp>
        <p:nvSpPr>
          <p:cNvPr id="3" name="Content Placeholder 2">
            <a:extLst>
              <a:ext uri="{FF2B5EF4-FFF2-40B4-BE49-F238E27FC236}">
                <a16:creationId xmlns:a16="http://schemas.microsoft.com/office/drawing/2014/main" id="{B848E627-0F86-CF8D-E6B0-34E764FC49E6}"/>
              </a:ext>
            </a:extLst>
          </p:cNvPr>
          <p:cNvSpPr>
            <a:spLocks noGrp="1"/>
          </p:cNvSpPr>
          <p:nvPr>
            <p:ph idx="1"/>
          </p:nvPr>
        </p:nvSpPr>
        <p:spPr/>
        <p:txBody>
          <a:bodyPr/>
          <a:lstStyle/>
          <a:p>
            <a:pPr algn="just"/>
            <a:r>
              <a:rPr lang="en-US" dirty="0">
                <a:effectLst/>
              </a:rPr>
              <a:t>The </a:t>
            </a:r>
            <a:r>
              <a:rPr lang="en-US" dirty="0">
                <a:effectLst/>
                <a:hlinkClick r:id="rId2"/>
              </a:rPr>
              <a:t>fraudulent</a:t>
            </a:r>
            <a:r>
              <a:rPr lang="en-US" dirty="0">
                <a:effectLst/>
              </a:rPr>
              <a:t> practice of sending emails or other messages </a:t>
            </a:r>
            <a:r>
              <a:rPr lang="en-US" dirty="0">
                <a:effectLst/>
                <a:hlinkClick r:id="rId3"/>
              </a:rPr>
              <a:t>purporting</a:t>
            </a:r>
            <a:r>
              <a:rPr lang="en-US" dirty="0">
                <a:effectLst/>
              </a:rPr>
              <a:t> to be from </a:t>
            </a:r>
            <a:r>
              <a:rPr lang="en-US" dirty="0">
                <a:effectLst/>
                <a:hlinkClick r:id="rId4"/>
              </a:rPr>
              <a:t>reputable</a:t>
            </a:r>
            <a:r>
              <a:rPr lang="en-US" dirty="0">
                <a:effectLst/>
              </a:rPr>
              <a:t> companies to induce individuals to reveal personal information, such as passwords and credit card numbers.</a:t>
            </a:r>
          </a:p>
          <a:p>
            <a:endParaRPr lang="en-US" dirty="0"/>
          </a:p>
        </p:txBody>
      </p:sp>
      <p:sp>
        <p:nvSpPr>
          <p:cNvPr id="4" name="Date Placeholder 3">
            <a:extLst>
              <a:ext uri="{FF2B5EF4-FFF2-40B4-BE49-F238E27FC236}">
                <a16:creationId xmlns:a16="http://schemas.microsoft.com/office/drawing/2014/main" id="{3B803789-4011-5AB7-1915-2C227B215FE2}"/>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2315B5BC-2353-3323-D85A-1288B58D9D13}"/>
              </a:ext>
            </a:extLst>
          </p:cNvPr>
          <p:cNvSpPr>
            <a:spLocks noGrp="1"/>
          </p:cNvSpPr>
          <p:nvPr>
            <p:ph type="sldNum" sz="quarter" idx="12"/>
          </p:nvPr>
        </p:nvSpPr>
        <p:spPr/>
        <p:txBody>
          <a:bodyPr/>
          <a:lstStyle/>
          <a:p>
            <a:fld id="{77952762-FE96-4E6C-A37C-1133FEC00D54}" type="slidenum">
              <a:rPr lang="en-US" smtClean="0"/>
              <a:t>34</a:t>
            </a:fld>
            <a:endParaRPr lang="en-US"/>
          </a:p>
        </p:txBody>
      </p:sp>
      <p:pic>
        <p:nvPicPr>
          <p:cNvPr id="7" name="Picture 6">
            <a:extLst>
              <a:ext uri="{FF2B5EF4-FFF2-40B4-BE49-F238E27FC236}">
                <a16:creationId xmlns:a16="http://schemas.microsoft.com/office/drawing/2014/main" id="{05D126B4-D51D-5EFF-0B4F-0EE220E8B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2245" y="3118802"/>
            <a:ext cx="5080635" cy="3602673"/>
          </a:xfrm>
          <a:prstGeom prst="rect">
            <a:avLst/>
          </a:prstGeom>
        </p:spPr>
      </p:pic>
    </p:spTree>
    <p:extLst>
      <p:ext uri="{BB962C8B-B14F-4D97-AF65-F5344CB8AC3E}">
        <p14:creationId xmlns:p14="http://schemas.microsoft.com/office/powerpoint/2010/main" val="869756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4DE25A-6C5C-F451-D107-15BAE89CE6D6}"/>
              </a:ext>
            </a:extLst>
          </p:cNvPr>
          <p:cNvSpPr>
            <a:spLocks noGrp="1"/>
          </p:cNvSpPr>
          <p:nvPr>
            <p:ph idx="1"/>
          </p:nvPr>
        </p:nvSpPr>
        <p:spPr>
          <a:xfrm>
            <a:off x="838200" y="579120"/>
            <a:ext cx="10515600" cy="5597843"/>
          </a:xfrm>
        </p:spPr>
        <p:txBody>
          <a:bodyPr/>
          <a:lstStyle/>
          <a:p>
            <a:pPr marL="0" indent="0">
              <a:buNone/>
            </a:pPr>
            <a:r>
              <a:rPr lang="en-US" dirty="0"/>
              <a:t>Why is it called phishing?</a:t>
            </a:r>
          </a:p>
          <a:p>
            <a:r>
              <a:rPr lang="en-US" dirty="0">
                <a:effectLst/>
              </a:rPr>
              <a:t>The Story Behind The Name “Phishing”</a:t>
            </a:r>
            <a:br>
              <a:rPr lang="en-US" dirty="0">
                <a:effectLst/>
              </a:rPr>
            </a:br>
            <a:br>
              <a:rPr lang="en-US" dirty="0">
                <a:effectLst/>
              </a:rPr>
            </a:br>
            <a:r>
              <a:rPr lang="en-US" b="1" dirty="0">
                <a:effectLst/>
              </a:rPr>
              <a:t>Analogous to fishing, phishing is also a technique for " fishing” for usernames, passwords, and other sensitive information from a “sea” of users</a:t>
            </a:r>
            <a:r>
              <a:rPr lang="en-US" dirty="0">
                <a:effectLst/>
              </a:rPr>
              <a:t>. Hackers generally use the letter “</a:t>
            </a:r>
            <a:r>
              <a:rPr lang="en-US" dirty="0" err="1">
                <a:effectLst/>
              </a:rPr>
              <a:t>ph</a:t>
            </a:r>
            <a:r>
              <a:rPr lang="en-US" dirty="0">
                <a:effectLst/>
              </a:rPr>
              <a:t>” instead of “f”; therefore, they were initially known as phreaks.</a:t>
            </a:r>
            <a:endParaRPr lang="en-US" dirty="0"/>
          </a:p>
          <a:p>
            <a:pPr algn="just"/>
            <a:r>
              <a:rPr lang="en-US" dirty="0"/>
              <a:t>Phreaks: Hack into telecommunications systems, especially to obtain free calls.</a:t>
            </a:r>
          </a:p>
        </p:txBody>
      </p:sp>
      <p:sp>
        <p:nvSpPr>
          <p:cNvPr id="4" name="Date Placeholder 3">
            <a:extLst>
              <a:ext uri="{FF2B5EF4-FFF2-40B4-BE49-F238E27FC236}">
                <a16:creationId xmlns:a16="http://schemas.microsoft.com/office/drawing/2014/main" id="{486DEC76-69E7-1637-8E84-AFCCA67DB00A}"/>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39359C6D-675B-8A5C-76F1-1851DED3C946}"/>
              </a:ext>
            </a:extLst>
          </p:cNvPr>
          <p:cNvSpPr>
            <a:spLocks noGrp="1"/>
          </p:cNvSpPr>
          <p:nvPr>
            <p:ph type="sldNum" sz="quarter" idx="12"/>
          </p:nvPr>
        </p:nvSpPr>
        <p:spPr/>
        <p:txBody>
          <a:bodyPr/>
          <a:lstStyle/>
          <a:p>
            <a:fld id="{77952762-FE96-4E6C-A37C-1133FEC00D54}" type="slidenum">
              <a:rPr lang="en-US" smtClean="0"/>
              <a:t>35</a:t>
            </a:fld>
            <a:endParaRPr lang="en-US"/>
          </a:p>
        </p:txBody>
      </p:sp>
    </p:spTree>
    <p:extLst>
      <p:ext uri="{BB962C8B-B14F-4D97-AF65-F5344CB8AC3E}">
        <p14:creationId xmlns:p14="http://schemas.microsoft.com/office/powerpoint/2010/main" val="3587734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56F580-AF07-2F30-FECA-40332FB5F058}"/>
              </a:ext>
            </a:extLst>
          </p:cNvPr>
          <p:cNvSpPr>
            <a:spLocks noGrp="1"/>
          </p:cNvSpPr>
          <p:nvPr>
            <p:ph idx="1"/>
          </p:nvPr>
        </p:nvSpPr>
        <p:spPr>
          <a:xfrm>
            <a:off x="838200" y="579119"/>
            <a:ext cx="10515600" cy="5597843"/>
          </a:xfrm>
        </p:spPr>
        <p:txBody>
          <a:bodyPr/>
          <a:lstStyle/>
          <a:p>
            <a:r>
              <a:rPr lang="en-US" dirty="0"/>
              <a:t>Pharming is </a:t>
            </a:r>
            <a:r>
              <a:rPr lang="en-US" b="1" dirty="0"/>
              <a:t>online fraud that involves the use of malicious code to direct victims to spoofed websites in an attempt to steal their credentials and data</a:t>
            </a:r>
            <a:r>
              <a:rPr lang="en-US" dirty="0"/>
              <a:t>. Pharming is a two-step process that begins with an attacker installing malicious code on a victim's computer or server.</a:t>
            </a:r>
          </a:p>
          <a:p>
            <a:r>
              <a:rPr lang="en-US" dirty="0"/>
              <a:t>How pharming works?</a:t>
            </a:r>
          </a:p>
        </p:txBody>
      </p:sp>
      <p:sp>
        <p:nvSpPr>
          <p:cNvPr id="4" name="Date Placeholder 3">
            <a:extLst>
              <a:ext uri="{FF2B5EF4-FFF2-40B4-BE49-F238E27FC236}">
                <a16:creationId xmlns:a16="http://schemas.microsoft.com/office/drawing/2014/main" id="{B782DE3D-E4CE-27C3-66EA-0B4CBF4CE177}"/>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D61005EA-BAEC-2383-5CBF-B56BE6C87E7C}"/>
              </a:ext>
            </a:extLst>
          </p:cNvPr>
          <p:cNvSpPr>
            <a:spLocks noGrp="1"/>
          </p:cNvSpPr>
          <p:nvPr>
            <p:ph type="sldNum" sz="quarter" idx="12"/>
          </p:nvPr>
        </p:nvSpPr>
        <p:spPr/>
        <p:txBody>
          <a:bodyPr/>
          <a:lstStyle/>
          <a:p>
            <a:fld id="{77952762-FE96-4E6C-A37C-1133FEC00D54}" type="slidenum">
              <a:rPr lang="en-US" smtClean="0"/>
              <a:t>36</a:t>
            </a:fld>
            <a:endParaRPr lang="en-US"/>
          </a:p>
        </p:txBody>
      </p:sp>
      <p:pic>
        <p:nvPicPr>
          <p:cNvPr id="9" name="Picture 8">
            <a:extLst>
              <a:ext uri="{FF2B5EF4-FFF2-40B4-BE49-F238E27FC236}">
                <a16:creationId xmlns:a16="http://schemas.microsoft.com/office/drawing/2014/main" id="{973E883A-2905-5C49-A00B-3CE230C07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660650"/>
            <a:ext cx="5334000" cy="3695700"/>
          </a:xfrm>
          <a:prstGeom prst="rect">
            <a:avLst/>
          </a:prstGeom>
        </p:spPr>
      </p:pic>
    </p:spTree>
    <p:extLst>
      <p:ext uri="{BB962C8B-B14F-4D97-AF65-F5344CB8AC3E}">
        <p14:creationId xmlns:p14="http://schemas.microsoft.com/office/powerpoint/2010/main" val="2755645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F601-CC5C-B216-2278-7867049C7931}"/>
              </a:ext>
            </a:extLst>
          </p:cNvPr>
          <p:cNvSpPr>
            <a:spLocks noGrp="1"/>
          </p:cNvSpPr>
          <p:nvPr>
            <p:ph type="title"/>
          </p:nvPr>
        </p:nvSpPr>
        <p:spPr/>
        <p:txBody>
          <a:bodyPr/>
          <a:lstStyle/>
          <a:p>
            <a:pPr algn="ctr"/>
            <a:r>
              <a:rPr lang="en-US" sz="3200" b="1" dirty="0">
                <a:solidFill>
                  <a:srgbClr val="7030A0"/>
                </a:solidFill>
              </a:rPr>
              <a:t>Top 10 Tips for Identity Theft Protection</a:t>
            </a:r>
            <a:endParaRPr lang="en-US" dirty="0"/>
          </a:p>
        </p:txBody>
      </p:sp>
      <p:sp>
        <p:nvSpPr>
          <p:cNvPr id="3" name="Content Placeholder 2">
            <a:extLst>
              <a:ext uri="{FF2B5EF4-FFF2-40B4-BE49-F238E27FC236}">
                <a16:creationId xmlns:a16="http://schemas.microsoft.com/office/drawing/2014/main" id="{C561053C-086D-4CC2-8794-6C19300EBA40}"/>
              </a:ext>
            </a:extLst>
          </p:cNvPr>
          <p:cNvSpPr>
            <a:spLocks noGrp="1"/>
          </p:cNvSpPr>
          <p:nvPr>
            <p:ph idx="1"/>
          </p:nvPr>
        </p:nvSpPr>
        <p:spPr/>
        <p:txBody>
          <a:bodyPr>
            <a:normAutofit fontScale="85000" lnSpcReduction="20000"/>
          </a:bodyPr>
          <a:lstStyle/>
          <a:p>
            <a:pPr marL="514350" indent="-514350">
              <a:buAutoNum type="arabicPeriod"/>
            </a:pPr>
            <a:r>
              <a:rPr lang="en-US" sz="2900" dirty="0"/>
              <a:t>Protect your Social Security number. </a:t>
            </a:r>
          </a:p>
          <a:p>
            <a:pPr marL="514350" indent="-514350">
              <a:buFont typeface="Arial" panose="020B0604020202020204" pitchFamily="34" charset="0"/>
              <a:buAutoNum type="arabicPeriod"/>
            </a:pPr>
            <a:r>
              <a:rPr lang="en-US" sz="2900" dirty="0"/>
              <a:t>Fight "phishing" - don't take the bait. </a:t>
            </a:r>
          </a:p>
          <a:p>
            <a:pPr marL="514350" indent="-514350">
              <a:buFont typeface="Arial" panose="020B0604020202020204" pitchFamily="34" charset="0"/>
              <a:buAutoNum type="arabicPeriod"/>
            </a:pPr>
            <a:r>
              <a:rPr lang="en-US" sz="2900" dirty="0"/>
              <a:t>Polish your password practices. </a:t>
            </a:r>
          </a:p>
          <a:p>
            <a:pPr marL="514350" indent="-514350">
              <a:buFont typeface="Arial" panose="020B0604020202020204" pitchFamily="34" charset="0"/>
              <a:buAutoNum type="arabicPeriod"/>
            </a:pPr>
            <a:r>
              <a:rPr lang="en-US" sz="2900" dirty="0"/>
              <a:t>Be mysterious on social networks. </a:t>
            </a:r>
          </a:p>
          <a:p>
            <a:pPr marL="514350" indent="-514350">
              <a:buFont typeface="Arial" panose="020B0604020202020204" pitchFamily="34" charset="0"/>
              <a:buAutoNum type="arabicPeriod"/>
            </a:pPr>
            <a:r>
              <a:rPr lang="en-US" sz="2900" dirty="0"/>
              <a:t>Shield your computer and smartphone. </a:t>
            </a:r>
          </a:p>
          <a:p>
            <a:pPr marL="514350" indent="-514350">
              <a:buFont typeface="Arial" panose="020B0604020202020204" pitchFamily="34" charset="0"/>
              <a:buAutoNum type="arabicPeriod"/>
            </a:pPr>
            <a:r>
              <a:rPr lang="en-US" sz="2900" dirty="0"/>
              <a:t>Click with caution. </a:t>
            </a:r>
          </a:p>
          <a:p>
            <a:pPr marL="514350" indent="-514350">
              <a:buFont typeface="Arial" panose="020B0604020202020204" pitchFamily="34" charset="0"/>
              <a:buAutoNum type="arabicPeriod"/>
            </a:pPr>
            <a:r>
              <a:rPr lang="en-US" sz="2900" dirty="0"/>
              <a:t>Check your statements. </a:t>
            </a:r>
          </a:p>
          <a:p>
            <a:pPr marL="514350" indent="-514350">
              <a:buFont typeface="Arial" panose="020B0604020202020204" pitchFamily="34" charset="0"/>
              <a:buAutoNum type="arabicPeriod"/>
            </a:pPr>
            <a:r>
              <a:rPr lang="en-US" sz="2900" dirty="0"/>
              <a:t>Stop pre-approved credit offers. </a:t>
            </a:r>
          </a:p>
          <a:p>
            <a:pPr marL="514350" indent="-514350">
              <a:buFont typeface="Arial" panose="020B0604020202020204" pitchFamily="34" charset="0"/>
              <a:buAutoNum type="arabicPeriod"/>
            </a:pPr>
            <a:r>
              <a:rPr lang="en-US" sz="2900" dirty="0"/>
              <a:t>Check your credit reports – for free.</a:t>
            </a:r>
          </a:p>
          <a:p>
            <a:pPr marL="514350" indent="-514350">
              <a:buFont typeface="Arial" panose="020B0604020202020204" pitchFamily="34" charset="0"/>
              <a:buAutoNum type="arabicPeriod"/>
            </a:pPr>
            <a:r>
              <a:rPr lang="en-US" sz="2900" dirty="0"/>
              <a:t>Ask questions.</a:t>
            </a:r>
          </a:p>
          <a:p>
            <a:pPr marL="0" indent="0">
              <a:buNone/>
            </a:pPr>
            <a:r>
              <a:rPr lang="en-US" sz="2900" dirty="0">
                <a:hlinkClick r:id="rId2"/>
              </a:rPr>
              <a:t>https://oag.ca.gov/idtheft/facts/top-ten</a:t>
            </a:r>
            <a:r>
              <a:rPr lang="en-US" sz="2900" dirty="0"/>
              <a:t> </a:t>
            </a:r>
          </a:p>
          <a:p>
            <a:pPr marL="0" indent="0">
              <a:buNone/>
            </a:pPr>
            <a:endParaRPr lang="en-US" sz="2900" dirty="0"/>
          </a:p>
          <a:p>
            <a:pPr marL="514350" indent="-514350">
              <a:buFont typeface="Arial" panose="020B0604020202020204" pitchFamily="34" charset="0"/>
              <a:buAutoNum type="arabicPeriod"/>
            </a:pPr>
            <a:endParaRPr lang="en-US" b="1" dirty="0"/>
          </a:p>
          <a:p>
            <a:pPr marL="514350" indent="-514350">
              <a:buFont typeface="Arial" panose="020B0604020202020204" pitchFamily="34" charset="0"/>
              <a:buAutoNum type="arabicPeriod"/>
            </a:pPr>
            <a:endParaRPr lang="en-US" b="1" dirty="0"/>
          </a:p>
          <a:p>
            <a:pPr marL="514350" indent="-514350">
              <a:buFont typeface="Arial" panose="020B0604020202020204" pitchFamily="34" charset="0"/>
              <a:buAutoNum type="arabicPeriod"/>
            </a:pPr>
            <a:endParaRPr lang="en-US" b="1" dirty="0"/>
          </a:p>
          <a:p>
            <a:pPr marL="514350" indent="-514350">
              <a:buFont typeface="Arial" panose="020B0604020202020204" pitchFamily="34" charset="0"/>
              <a:buAutoNum type="arabicPeriod"/>
            </a:pPr>
            <a:endParaRPr lang="en-US" b="1" dirty="0"/>
          </a:p>
          <a:p>
            <a:pPr marL="514350" indent="-514350">
              <a:buFont typeface="Arial" panose="020B0604020202020204" pitchFamily="34" charset="0"/>
              <a:buAutoNum type="arabicPeriod"/>
            </a:pPr>
            <a:endParaRPr lang="en-US" b="1" dirty="0"/>
          </a:p>
          <a:p>
            <a:pPr marL="514350" indent="-514350">
              <a:buFont typeface="Arial" panose="020B0604020202020204" pitchFamily="34" charset="0"/>
              <a:buAutoNum type="arabicPeriod"/>
            </a:pPr>
            <a:endParaRPr lang="en-US" b="1" dirty="0"/>
          </a:p>
          <a:p>
            <a:pPr marL="514350" indent="-514350">
              <a:buAutoNum type="arabicPeriod"/>
            </a:pPr>
            <a:endParaRPr lang="en-US" b="1" dirty="0"/>
          </a:p>
          <a:p>
            <a:pPr marL="0" indent="0">
              <a:buNone/>
            </a:pPr>
            <a:endParaRPr lang="en-US" b="1" dirty="0"/>
          </a:p>
          <a:p>
            <a:endParaRPr lang="en-US" dirty="0"/>
          </a:p>
        </p:txBody>
      </p:sp>
      <p:sp>
        <p:nvSpPr>
          <p:cNvPr id="4" name="Date Placeholder 3">
            <a:extLst>
              <a:ext uri="{FF2B5EF4-FFF2-40B4-BE49-F238E27FC236}">
                <a16:creationId xmlns:a16="http://schemas.microsoft.com/office/drawing/2014/main" id="{D5392D0F-D1C9-8E68-3C9E-8E0CB77085B7}"/>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1253E07C-09BE-8544-A52C-AEFD8F7641E6}"/>
              </a:ext>
            </a:extLst>
          </p:cNvPr>
          <p:cNvSpPr>
            <a:spLocks noGrp="1"/>
          </p:cNvSpPr>
          <p:nvPr>
            <p:ph type="sldNum" sz="quarter" idx="12"/>
          </p:nvPr>
        </p:nvSpPr>
        <p:spPr/>
        <p:txBody>
          <a:bodyPr/>
          <a:lstStyle/>
          <a:p>
            <a:fld id="{77952762-FE96-4E6C-A37C-1133FEC00D54}" type="slidenum">
              <a:rPr lang="en-US" smtClean="0"/>
              <a:t>37</a:t>
            </a:fld>
            <a:endParaRPr lang="en-US"/>
          </a:p>
        </p:txBody>
      </p:sp>
    </p:spTree>
    <p:extLst>
      <p:ext uri="{BB962C8B-B14F-4D97-AF65-F5344CB8AC3E}">
        <p14:creationId xmlns:p14="http://schemas.microsoft.com/office/powerpoint/2010/main" val="2850263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2001-FAD7-5A3D-20C2-4EA1FCC8CC27}"/>
              </a:ext>
            </a:extLst>
          </p:cNvPr>
          <p:cNvSpPr>
            <a:spLocks noGrp="1"/>
          </p:cNvSpPr>
          <p:nvPr>
            <p:ph type="title"/>
          </p:nvPr>
        </p:nvSpPr>
        <p:spPr/>
        <p:txBody>
          <a:bodyPr>
            <a:normAutofit/>
          </a:bodyPr>
          <a:lstStyle/>
          <a:p>
            <a:r>
              <a:rPr lang="en-US" sz="2400" b="1" dirty="0">
                <a:solidFill>
                  <a:srgbClr val="7030A0"/>
                </a:solidFill>
              </a:rPr>
              <a:t>There are lots of ways that identity theft can happen—and the results can be devastating (</a:t>
            </a:r>
            <a:r>
              <a:rPr lang="en-US" sz="2000" b="1" dirty="0">
                <a:hlinkClick r:id="rId2" tooltip="causing"/>
              </a:rPr>
              <a:t>causing</a:t>
            </a:r>
            <a:r>
              <a:rPr lang="en-US" sz="2000" b="1" dirty="0"/>
              <a:t> a lot of </a:t>
            </a:r>
            <a:r>
              <a:rPr lang="en-US" sz="2000" b="1" dirty="0">
                <a:hlinkClick r:id="rId3" tooltip="damage"/>
              </a:rPr>
              <a:t>damage</a:t>
            </a:r>
            <a:r>
              <a:rPr lang="en-US" sz="2000" b="1" dirty="0"/>
              <a:t> or </a:t>
            </a:r>
            <a:r>
              <a:rPr lang="en-US" sz="2000" b="1" dirty="0">
                <a:hlinkClick r:id="rId4" tooltip="destruction"/>
              </a:rPr>
              <a:t>destruction</a:t>
            </a:r>
            <a:r>
              <a:rPr lang="en-US" sz="2000" b="1" dirty="0"/>
              <a:t>) </a:t>
            </a:r>
            <a:r>
              <a:rPr lang="en-US" sz="2400" b="1" dirty="0">
                <a:solidFill>
                  <a:srgbClr val="7030A0"/>
                </a:solidFill>
              </a:rPr>
              <a:t>.</a:t>
            </a:r>
            <a:br>
              <a:rPr lang="en-US" sz="2400" b="1" dirty="0">
                <a:solidFill>
                  <a:srgbClr val="7030A0"/>
                </a:solidFill>
              </a:rPr>
            </a:br>
            <a:endParaRPr lang="en-US" sz="2400" b="1" dirty="0">
              <a:solidFill>
                <a:srgbClr val="7030A0"/>
              </a:solidFill>
            </a:endParaRPr>
          </a:p>
        </p:txBody>
      </p:sp>
      <p:sp>
        <p:nvSpPr>
          <p:cNvPr id="3" name="Content Placeholder 2">
            <a:extLst>
              <a:ext uri="{FF2B5EF4-FFF2-40B4-BE49-F238E27FC236}">
                <a16:creationId xmlns:a16="http://schemas.microsoft.com/office/drawing/2014/main" id="{F4A81BB5-47E7-3E1F-84FA-7D89461AEF64}"/>
              </a:ext>
            </a:extLst>
          </p:cNvPr>
          <p:cNvSpPr>
            <a:spLocks noGrp="1"/>
          </p:cNvSpPr>
          <p:nvPr>
            <p:ph idx="1"/>
          </p:nvPr>
        </p:nvSpPr>
        <p:spPr/>
        <p:txBody>
          <a:bodyPr>
            <a:normAutofit/>
          </a:bodyPr>
          <a:lstStyle/>
          <a:p>
            <a:pPr marL="514350" indent="-514350">
              <a:buFont typeface="+mj-lt"/>
              <a:buAutoNum type="arabicPeriod"/>
            </a:pPr>
            <a:endParaRPr lang="en-US" b="1" dirty="0"/>
          </a:p>
          <a:p>
            <a:pPr marL="514350" indent="-514350">
              <a:buFont typeface="+mj-lt"/>
              <a:buAutoNum type="arabicPeriod"/>
            </a:pPr>
            <a:endParaRPr lang="en-US" b="1" dirty="0"/>
          </a:p>
          <a:p>
            <a:pPr marL="514350" indent="-514350">
              <a:buFont typeface="+mj-lt"/>
              <a:buAutoNum type="arabicPeriod"/>
            </a:pPr>
            <a:endParaRPr lang="en-US" b="1" dirty="0"/>
          </a:p>
          <a:p>
            <a:pPr marL="514350" indent="-514350">
              <a:buFont typeface="+mj-lt"/>
              <a:buAutoNum type="arabicPeriod"/>
            </a:pPr>
            <a:endParaRPr lang="en-US" b="1" dirty="0"/>
          </a:p>
          <a:p>
            <a:pPr marL="514350" indent="-514350">
              <a:buFont typeface="+mj-lt"/>
              <a:buAutoNum type="arabicPeriod"/>
            </a:pPr>
            <a:endParaRPr lang="en-US" b="1" dirty="0"/>
          </a:p>
          <a:p>
            <a:endParaRPr lang="en-US" dirty="0"/>
          </a:p>
        </p:txBody>
      </p:sp>
      <p:sp>
        <p:nvSpPr>
          <p:cNvPr id="4" name="Date Placeholder 3">
            <a:extLst>
              <a:ext uri="{FF2B5EF4-FFF2-40B4-BE49-F238E27FC236}">
                <a16:creationId xmlns:a16="http://schemas.microsoft.com/office/drawing/2014/main" id="{2E04BC49-1FDF-53F2-6C07-7B4B2CF8D97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790FDCA9-BDF6-18BE-6C83-0F496CF08AF8}"/>
              </a:ext>
            </a:extLst>
          </p:cNvPr>
          <p:cNvSpPr>
            <a:spLocks noGrp="1"/>
          </p:cNvSpPr>
          <p:nvPr>
            <p:ph type="sldNum" sz="quarter" idx="12"/>
          </p:nvPr>
        </p:nvSpPr>
        <p:spPr/>
        <p:txBody>
          <a:bodyPr/>
          <a:lstStyle/>
          <a:p>
            <a:fld id="{77952762-FE96-4E6C-A37C-1133FEC00D54}" type="slidenum">
              <a:rPr lang="en-US" smtClean="0"/>
              <a:t>38</a:t>
            </a:fld>
            <a:endParaRPr lang="en-US"/>
          </a:p>
        </p:txBody>
      </p:sp>
      <p:graphicFrame>
        <p:nvGraphicFramePr>
          <p:cNvPr id="6" name="Table 5">
            <a:extLst>
              <a:ext uri="{FF2B5EF4-FFF2-40B4-BE49-F238E27FC236}">
                <a16:creationId xmlns:a16="http://schemas.microsoft.com/office/drawing/2014/main" id="{A584926B-FDFB-1818-AA36-35C45955E002}"/>
              </a:ext>
            </a:extLst>
          </p:cNvPr>
          <p:cNvGraphicFramePr>
            <a:graphicFrameLocks noGrp="1"/>
          </p:cNvGraphicFramePr>
          <p:nvPr>
            <p:extLst>
              <p:ext uri="{D42A27DB-BD31-4B8C-83A1-F6EECF244321}">
                <p14:modId xmlns:p14="http://schemas.microsoft.com/office/powerpoint/2010/main" val="309656800"/>
              </p:ext>
            </p:extLst>
          </p:nvPr>
        </p:nvGraphicFramePr>
        <p:xfrm>
          <a:off x="1381760" y="1407477"/>
          <a:ext cx="9062720" cy="4754880"/>
        </p:xfrm>
        <a:graphic>
          <a:graphicData uri="http://schemas.openxmlformats.org/drawingml/2006/table">
            <a:tbl>
              <a:tblPr firstRow="1" bandRow="1">
                <a:tableStyleId>{5C22544A-7EE6-4342-B048-85BDC9FD1C3A}</a:tableStyleId>
              </a:tblPr>
              <a:tblGrid>
                <a:gridCol w="4531360">
                  <a:extLst>
                    <a:ext uri="{9D8B030D-6E8A-4147-A177-3AD203B41FA5}">
                      <a16:colId xmlns:a16="http://schemas.microsoft.com/office/drawing/2014/main" val="2996411201"/>
                    </a:ext>
                  </a:extLst>
                </a:gridCol>
                <a:gridCol w="4531360">
                  <a:extLst>
                    <a:ext uri="{9D8B030D-6E8A-4147-A177-3AD203B41FA5}">
                      <a16:colId xmlns:a16="http://schemas.microsoft.com/office/drawing/2014/main" val="674309076"/>
                    </a:ext>
                  </a:extLst>
                </a:gridCol>
              </a:tblGrid>
              <a:tr h="741680">
                <a:tc>
                  <a:txBody>
                    <a:bodyPr/>
                    <a:lstStyle/>
                    <a:p>
                      <a:pPr marL="514350" indent="-514350">
                        <a:buFont typeface="+mj-lt"/>
                        <a:buAutoNum type="arabicPeriod"/>
                      </a:pPr>
                      <a:r>
                        <a:rPr lang="en-US" b="1" dirty="0"/>
                        <a:t>Account Takeover Fraud</a:t>
                      </a:r>
                    </a:p>
                    <a:p>
                      <a:pPr marL="514350" indent="-514350">
                        <a:buFont typeface="+mj-lt"/>
                        <a:buAutoNum type="arabicPeriod"/>
                      </a:pPr>
                      <a:r>
                        <a:rPr lang="en-US" b="1" dirty="0"/>
                        <a:t>Debit Card Fraud or Credit Card Fraud</a:t>
                      </a:r>
                    </a:p>
                    <a:p>
                      <a:pPr marL="514350" indent="-514350">
                        <a:buFont typeface="+mj-lt"/>
                        <a:buAutoNum type="arabicPeriod"/>
                      </a:pPr>
                      <a:r>
                        <a:rPr lang="en-US" b="1" dirty="0"/>
                        <a:t>Driver's License Identity Theft</a:t>
                      </a:r>
                    </a:p>
                    <a:p>
                      <a:pPr marL="514350" indent="-514350">
                        <a:buFont typeface="+mj-lt"/>
                        <a:buAutoNum type="arabicPeriod"/>
                      </a:pPr>
                      <a:r>
                        <a:rPr lang="en-US" b="1" dirty="0"/>
                        <a:t>Mail Identity Theft</a:t>
                      </a:r>
                    </a:p>
                    <a:p>
                      <a:pPr marL="514350" indent="-514350">
                        <a:buFont typeface="+mj-lt"/>
                        <a:buAutoNum type="arabicPeriod"/>
                      </a:pPr>
                      <a:r>
                        <a:rPr lang="en-US" b="1" dirty="0"/>
                        <a:t>Online Shopping Fraud</a:t>
                      </a:r>
                    </a:p>
                    <a:p>
                      <a:pPr marL="514350" indent="-514350">
                        <a:buFont typeface="+mj-lt"/>
                        <a:buAutoNum type="arabicPeriod"/>
                      </a:pPr>
                      <a:r>
                        <a:rPr lang="en-US" b="1" dirty="0"/>
                        <a:t>Social Security Number Identity Theft</a:t>
                      </a:r>
                    </a:p>
                    <a:p>
                      <a:pPr marL="514350" indent="-514350">
                        <a:buFont typeface="+mj-lt"/>
                        <a:buAutoNum type="arabicPeriod"/>
                      </a:pPr>
                      <a:r>
                        <a:rPr lang="en-US" b="1" dirty="0"/>
                        <a:t>Senior Identity Theft and Scams</a:t>
                      </a:r>
                    </a:p>
                    <a:p>
                      <a:pPr marL="514350" indent="-514350">
                        <a:buFont typeface="+mj-lt"/>
                        <a:buAutoNum type="arabicPeriod"/>
                      </a:pPr>
                      <a:r>
                        <a:rPr lang="en-US" b="1" dirty="0"/>
                        <a:t>Child Identity Theft</a:t>
                      </a:r>
                    </a:p>
                    <a:p>
                      <a:pPr marL="514350" indent="-514350">
                        <a:buFont typeface="+mj-lt"/>
                        <a:buAutoNum type="arabicPeriod"/>
                      </a:pPr>
                      <a:r>
                        <a:rPr lang="en-US" b="1" dirty="0"/>
                        <a:t>Tax Identity Theft</a:t>
                      </a:r>
                    </a:p>
                    <a:p>
                      <a:pPr marL="514350" indent="-514350">
                        <a:buFont typeface="+mj-lt"/>
                        <a:buAutoNum type="arabicPeriod"/>
                      </a:pPr>
                      <a:r>
                        <a:rPr lang="en-US" b="1" dirty="0"/>
                        <a:t>Biometric ID Theft</a:t>
                      </a:r>
                    </a:p>
                    <a:p>
                      <a:pPr marL="514350" indent="-514350">
                        <a:buFont typeface="+mj-lt"/>
                        <a:buAutoNum type="arabicPeriod"/>
                      </a:pPr>
                      <a:r>
                        <a:rPr lang="en-US" b="1" dirty="0"/>
                        <a:t>Synthetic Identity Theft</a:t>
                      </a:r>
                    </a:p>
                    <a:p>
                      <a:pPr marL="514350" indent="-514350">
                        <a:buFont typeface="+mj-lt"/>
                        <a:buAutoNum type="arabicPeriod"/>
                      </a:pPr>
                      <a:r>
                        <a:rPr lang="en-US" b="1" dirty="0"/>
                        <a:t>Medical Identity Theft</a:t>
                      </a:r>
                    </a:p>
                    <a:p>
                      <a:pPr marL="514350" indent="-514350">
                        <a:buFont typeface="+mj-lt"/>
                        <a:buAutoNum type="arabicPeriod"/>
                      </a:pPr>
                      <a:r>
                        <a:rPr lang="en-US" b="1" dirty="0"/>
                        <a:t>Mortgage (</a:t>
                      </a:r>
                      <a:r>
                        <a:rPr lang="as-IN" b="1" dirty="0"/>
                        <a:t>বন্ধক</a:t>
                      </a:r>
                      <a:r>
                        <a:rPr lang="en-US" b="1" dirty="0"/>
                        <a:t>) Fraud</a:t>
                      </a:r>
                    </a:p>
                    <a:p>
                      <a:pPr marL="514350" indent="-514350">
                        <a:buFont typeface="+mj-lt"/>
                        <a:buAutoNum type="arabicPeriod"/>
                      </a:pPr>
                      <a:r>
                        <a:rPr lang="en-US" b="1" dirty="0"/>
                        <a:t>Home Title Fraud</a:t>
                      </a:r>
                    </a:p>
                    <a:p>
                      <a:pPr marL="514350" indent="-514350">
                        <a:buFont typeface="+mj-lt"/>
                        <a:buAutoNum type="arabicPeriod"/>
                      </a:pPr>
                      <a:r>
                        <a:rPr lang="en-US" b="1" dirty="0"/>
                        <a:t>Lost or Stolen Passport</a:t>
                      </a:r>
                    </a:p>
                    <a:p>
                      <a:endParaRPr lang="en-US" dirty="0"/>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Internet of Things Identity Fraud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Friendly Identity Theft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Employment Fraud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Unemployment Fraud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Crypto (</a:t>
                      </a:r>
                      <a:r>
                        <a:rPr lang="as-IN" b="1" dirty="0"/>
                        <a:t>গুপ্ত</a:t>
                      </a:r>
                      <a:r>
                        <a:rPr lang="en-US" b="1" dirty="0"/>
                        <a:t>)Fraud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solidFill>
                            <a:schemeClr val="bg2">
                              <a:lumMod val="90000"/>
                            </a:schemeClr>
                          </a:solidFill>
                          <a:hlinkClick r:id="rId5">
                            <a:extLst>
                              <a:ext uri="{A12FA001-AC4F-418D-AE19-62706E023703}">
                                <ahyp:hlinkClr xmlns:ahyp="http://schemas.microsoft.com/office/drawing/2018/hyperlinkcolor" val="tx"/>
                              </a:ext>
                            </a:extLst>
                          </a:hlinkClick>
                        </a:rPr>
                        <a:t>https://www.experian.com/blogs/ask-experian/20-types-of-identity-theft-and-fraud/</a:t>
                      </a:r>
                      <a:r>
                        <a:rPr lang="en-US" b="1" dirty="0">
                          <a:solidFill>
                            <a:schemeClr val="bg2">
                              <a:lumMod val="90000"/>
                            </a:schemeClr>
                          </a:solidFill>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A mortgage is </a:t>
                      </a:r>
                      <a:r>
                        <a:rPr lang="en-US" b="1" dirty="0"/>
                        <a:t>an agreement between you and a lender that gives the lender the right to take your property if you fail to repay the money you've borrowed plus interest</a:t>
                      </a:r>
                      <a:r>
                        <a:rPr lang="en-US" dirty="0"/>
                        <a:t>.</a:t>
                      </a:r>
                      <a:endParaRPr lang="en-US" b="1" dirty="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dirty="0"/>
                    </a:p>
                    <a:p>
                      <a:endParaRPr lang="en-US" dirty="0"/>
                    </a:p>
                  </a:txBody>
                  <a:tcPr/>
                </a:tc>
                <a:extLst>
                  <a:ext uri="{0D108BD9-81ED-4DB2-BD59-A6C34878D82A}">
                    <a16:rowId xmlns:a16="http://schemas.microsoft.com/office/drawing/2014/main" val="2169437575"/>
                  </a:ext>
                </a:extLst>
              </a:tr>
            </a:tbl>
          </a:graphicData>
        </a:graphic>
      </p:graphicFrame>
    </p:spTree>
    <p:extLst>
      <p:ext uri="{BB962C8B-B14F-4D97-AF65-F5344CB8AC3E}">
        <p14:creationId xmlns:p14="http://schemas.microsoft.com/office/powerpoint/2010/main" val="1241864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8E35-D39F-3B1E-BE93-C07EEA63A4F1}"/>
              </a:ext>
            </a:extLst>
          </p:cNvPr>
          <p:cNvSpPr>
            <a:spLocks noGrp="1"/>
          </p:cNvSpPr>
          <p:nvPr>
            <p:ph type="title"/>
          </p:nvPr>
        </p:nvSpPr>
        <p:spPr/>
        <p:txBody>
          <a:bodyPr/>
          <a:lstStyle/>
          <a:p>
            <a:pPr algn="ctr"/>
            <a:r>
              <a:rPr lang="en-US" sz="4400" kern="0" dirty="0">
                <a:solidFill>
                  <a:srgbClr val="7030A0"/>
                </a:solidFill>
                <a:effectLst/>
                <a:latin typeface="Times New Roman" panose="02020603050405020304" pitchFamily="18" charset="0"/>
                <a:ea typeface="Calibri" panose="020F0502020204030204" pitchFamily="34" charset="0"/>
              </a:rPr>
              <a:t>Cyber Terrorism;</a:t>
            </a:r>
            <a:endParaRPr lang="en-US" dirty="0">
              <a:solidFill>
                <a:srgbClr val="7030A0"/>
              </a:solidFill>
            </a:endParaRPr>
          </a:p>
        </p:txBody>
      </p:sp>
      <p:sp>
        <p:nvSpPr>
          <p:cNvPr id="3" name="Content Placeholder 2">
            <a:extLst>
              <a:ext uri="{FF2B5EF4-FFF2-40B4-BE49-F238E27FC236}">
                <a16:creationId xmlns:a16="http://schemas.microsoft.com/office/drawing/2014/main" id="{8E3A7D2A-8272-56B1-3A2D-AC0D95B1C432}"/>
              </a:ext>
            </a:extLst>
          </p:cNvPr>
          <p:cNvSpPr>
            <a:spLocks noGrp="1"/>
          </p:cNvSpPr>
          <p:nvPr>
            <p:ph idx="1"/>
          </p:nvPr>
        </p:nvSpPr>
        <p:spPr/>
        <p:txBody>
          <a:bodyPr/>
          <a:lstStyle/>
          <a:p>
            <a:pPr algn="just"/>
            <a:r>
              <a:rPr lang="en-US" dirty="0"/>
              <a:t>Cyberterrorism : the </a:t>
            </a:r>
            <a:r>
              <a:rPr lang="en-US" dirty="0">
                <a:hlinkClick r:id="rId2"/>
              </a:rPr>
              <a:t>politically</a:t>
            </a:r>
            <a:r>
              <a:rPr lang="en-US" dirty="0"/>
              <a:t> motivated use of computers and information technology to cause severe </a:t>
            </a:r>
            <a:r>
              <a:rPr lang="en-US" dirty="0">
                <a:hlinkClick r:id="rId3"/>
              </a:rPr>
              <a:t>disruption</a:t>
            </a:r>
            <a:r>
              <a:rPr lang="en-US" dirty="0"/>
              <a:t> or widespread fear in society.</a:t>
            </a:r>
          </a:p>
          <a:p>
            <a:pPr marL="0" indent="0" algn="just">
              <a:buNone/>
            </a:pPr>
            <a:r>
              <a:rPr lang="en-US" dirty="0">
                <a:solidFill>
                  <a:srgbClr val="7030A0"/>
                </a:solidFill>
                <a:effectLst/>
              </a:rPr>
              <a:t>What is cyberterrorism? </a:t>
            </a:r>
            <a:r>
              <a:rPr lang="en-US" dirty="0">
                <a:effectLst/>
              </a:rPr>
              <a:t>Cyber terrorism (also known as digital terrorism) is defined as </a:t>
            </a:r>
            <a:r>
              <a:rPr lang="en-US" b="1" dirty="0">
                <a:effectLst/>
              </a:rPr>
              <a:t>disruptive attacks by recognized terrorist </a:t>
            </a:r>
            <a:r>
              <a:rPr lang="en-US" b="1" dirty="0" err="1">
                <a:effectLst/>
              </a:rPr>
              <a:t>organisations</a:t>
            </a:r>
            <a:r>
              <a:rPr lang="en-US" b="1" dirty="0">
                <a:effectLst/>
              </a:rPr>
              <a:t> against computer systems with the intent of generating alarm, panic, or the physical disruption of the information system</a:t>
            </a:r>
            <a:endParaRPr lang="en-US" dirty="0">
              <a:effectLst/>
            </a:endParaRPr>
          </a:p>
          <a:p>
            <a:endParaRPr lang="en-US" dirty="0"/>
          </a:p>
        </p:txBody>
      </p:sp>
      <p:sp>
        <p:nvSpPr>
          <p:cNvPr id="4" name="Date Placeholder 3">
            <a:extLst>
              <a:ext uri="{FF2B5EF4-FFF2-40B4-BE49-F238E27FC236}">
                <a16:creationId xmlns:a16="http://schemas.microsoft.com/office/drawing/2014/main" id="{25C17079-AD35-0EA7-24D9-CEEE4275376E}"/>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E5580A03-03AF-ACCB-54CD-29095D21EB92}"/>
              </a:ext>
            </a:extLst>
          </p:cNvPr>
          <p:cNvSpPr>
            <a:spLocks noGrp="1"/>
          </p:cNvSpPr>
          <p:nvPr>
            <p:ph type="sldNum" sz="quarter" idx="12"/>
          </p:nvPr>
        </p:nvSpPr>
        <p:spPr/>
        <p:txBody>
          <a:bodyPr/>
          <a:lstStyle/>
          <a:p>
            <a:fld id="{77952762-FE96-4E6C-A37C-1133FEC00D54}" type="slidenum">
              <a:rPr lang="en-US" smtClean="0"/>
              <a:t>39</a:t>
            </a:fld>
            <a:endParaRPr lang="en-US"/>
          </a:p>
        </p:txBody>
      </p:sp>
    </p:spTree>
    <p:extLst>
      <p:ext uri="{BB962C8B-B14F-4D97-AF65-F5344CB8AC3E}">
        <p14:creationId xmlns:p14="http://schemas.microsoft.com/office/powerpoint/2010/main" val="1975773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3F1B-724A-09A0-C12A-6DD54F10AD41}"/>
              </a:ext>
            </a:extLst>
          </p:cNvPr>
          <p:cNvSpPr>
            <a:spLocks noGrp="1"/>
          </p:cNvSpPr>
          <p:nvPr>
            <p:ph type="title"/>
          </p:nvPr>
        </p:nvSpPr>
        <p:spPr/>
        <p:txBody>
          <a:bodyPr>
            <a:normAutofit/>
          </a:bodyPr>
          <a:lstStyle/>
          <a:p>
            <a:pPr algn="ctr"/>
            <a:r>
              <a:rPr lang="en-US" sz="3200" b="1" dirty="0">
                <a:solidFill>
                  <a:srgbClr val="7030A0"/>
                </a:solidFill>
              </a:rPr>
              <a:t>Cyber</a:t>
            </a:r>
          </a:p>
        </p:txBody>
      </p:sp>
      <p:sp>
        <p:nvSpPr>
          <p:cNvPr id="3" name="Content Placeholder 2">
            <a:extLst>
              <a:ext uri="{FF2B5EF4-FFF2-40B4-BE49-F238E27FC236}">
                <a16:creationId xmlns:a16="http://schemas.microsoft.com/office/drawing/2014/main" id="{06703477-E157-CA7C-3609-6664720B5F35}"/>
              </a:ext>
            </a:extLst>
          </p:cNvPr>
          <p:cNvSpPr>
            <a:spLocks noGrp="1"/>
          </p:cNvSpPr>
          <p:nvPr>
            <p:ph idx="1"/>
          </p:nvPr>
        </p:nvSpPr>
        <p:spPr/>
        <p:txBody>
          <a:bodyPr>
            <a:normAutofit lnSpcReduction="10000"/>
          </a:bodyPr>
          <a:lstStyle/>
          <a:p>
            <a:pPr marL="0" indent="0" algn="just">
              <a:buNone/>
            </a:pPr>
            <a:r>
              <a:rPr lang="en-US" dirty="0"/>
              <a:t>“</a:t>
            </a:r>
            <a:r>
              <a:rPr lang="en-US" dirty="0">
                <a:latin typeface="Times New Roman" panose="02020603050405020304" pitchFamily="18" charset="0"/>
                <a:cs typeface="Times New Roman" panose="02020603050405020304" pitchFamily="18" charset="0"/>
              </a:rPr>
              <a:t>Cyber” is a prefix used to describe a person, thing, or idea as part of the computer and information age. It has been taken from Kubernetes, the Greek word for “steersman” or “governor,” it was first used in cybernetics, a word coined by Norbert Wiener and his colleagues. The virtual world of the internet is known as cyberspace and the laws governing this area are known as Cyber laws all the netizens of this space come under the ambit (</a:t>
            </a:r>
            <a:r>
              <a:rPr lang="bn-IN" dirty="0">
                <a:latin typeface="Times New Roman" panose="02020603050405020304" pitchFamily="18" charset="0"/>
              </a:rPr>
              <a:t>পরিধি</a:t>
            </a:r>
            <a:r>
              <a:rPr lang="en-US" dirty="0">
                <a:latin typeface="Times New Roman" panose="02020603050405020304" pitchFamily="18" charset="0"/>
                <a:cs typeface="Times New Roman" panose="02020603050405020304" pitchFamily="18" charset="0"/>
              </a:rPr>
              <a:t>)of these laws as they carry a kind of universal jurisdiction. </a:t>
            </a:r>
          </a:p>
          <a:p>
            <a:pPr marL="0" indent="0" algn="just">
              <a:buNone/>
            </a:pPr>
            <a:r>
              <a:rPr lang="en-US" dirty="0">
                <a:latin typeface="Times New Roman" panose="02020603050405020304" pitchFamily="18" charset="0"/>
                <a:cs typeface="Times New Roman" panose="02020603050405020304" pitchFamily="18" charset="0"/>
              </a:rPr>
              <a:t>Cyber law can also be described as that branch of law that deals with legal issues related to the use of inter-networked information technology. In short, cyber law is the law governing computers and the internet. </a:t>
            </a:r>
          </a:p>
        </p:txBody>
      </p:sp>
      <p:sp>
        <p:nvSpPr>
          <p:cNvPr id="4" name="Date Placeholder 3">
            <a:extLst>
              <a:ext uri="{FF2B5EF4-FFF2-40B4-BE49-F238E27FC236}">
                <a16:creationId xmlns:a16="http://schemas.microsoft.com/office/drawing/2014/main" id="{D0A5AEF3-C8F8-1EFB-CDDF-8439B1E282D9}"/>
              </a:ext>
            </a:extLst>
          </p:cNvPr>
          <p:cNvSpPr>
            <a:spLocks noGrp="1"/>
          </p:cNvSpPr>
          <p:nvPr>
            <p:ph type="dt" sz="half" idx="10"/>
          </p:nvPr>
        </p:nvSpPr>
        <p:spPr/>
        <p:txBody>
          <a:bodyPr/>
          <a:lstStyle/>
          <a:p>
            <a:fld id="{E1C2B73A-CAC1-4179-80CE-5438D1D64249}" type="datetime1">
              <a:rPr lang="en-US" smtClean="0"/>
              <a:t>10/22/2024</a:t>
            </a:fld>
            <a:endParaRPr lang="en-US" dirty="0"/>
          </a:p>
        </p:txBody>
      </p:sp>
      <p:sp>
        <p:nvSpPr>
          <p:cNvPr id="5" name="Slide Number Placeholder 4">
            <a:extLst>
              <a:ext uri="{FF2B5EF4-FFF2-40B4-BE49-F238E27FC236}">
                <a16:creationId xmlns:a16="http://schemas.microsoft.com/office/drawing/2014/main" id="{714D9DDD-8876-B6F4-76EE-F71C6C76E880}"/>
              </a:ext>
            </a:extLst>
          </p:cNvPr>
          <p:cNvSpPr>
            <a:spLocks noGrp="1"/>
          </p:cNvSpPr>
          <p:nvPr>
            <p:ph type="sldNum" sz="quarter" idx="12"/>
          </p:nvPr>
        </p:nvSpPr>
        <p:spPr/>
        <p:txBody>
          <a:bodyPr/>
          <a:lstStyle/>
          <a:p>
            <a:fld id="{77952762-FE96-4E6C-A37C-1133FEC00D54}" type="slidenum">
              <a:rPr lang="en-US" smtClean="0"/>
              <a:t>4</a:t>
            </a:fld>
            <a:endParaRPr lang="en-US"/>
          </a:p>
        </p:txBody>
      </p:sp>
    </p:spTree>
    <p:extLst>
      <p:ext uri="{BB962C8B-B14F-4D97-AF65-F5344CB8AC3E}">
        <p14:creationId xmlns:p14="http://schemas.microsoft.com/office/powerpoint/2010/main" val="3646052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3F98D-D94D-C032-8277-C451A0197712}"/>
              </a:ext>
            </a:extLst>
          </p:cNvPr>
          <p:cNvSpPr>
            <a:spLocks noGrp="1"/>
          </p:cNvSpPr>
          <p:nvPr>
            <p:ph type="title"/>
          </p:nvPr>
        </p:nvSpPr>
        <p:spPr/>
        <p:txBody>
          <a:bodyPr/>
          <a:lstStyle/>
          <a:p>
            <a:pPr algn="ctr"/>
            <a:r>
              <a:rPr lang="en-US" sz="3200" b="1" dirty="0">
                <a:solidFill>
                  <a:srgbClr val="7030A0"/>
                </a:solidFill>
              </a:rPr>
              <a:t>Examples of cyberterrorism</a:t>
            </a:r>
            <a:br>
              <a:rPr lang="en-US" b="1" dirty="0"/>
            </a:br>
            <a:endParaRPr lang="en-US" dirty="0"/>
          </a:p>
        </p:txBody>
      </p:sp>
      <p:sp>
        <p:nvSpPr>
          <p:cNvPr id="3" name="Content Placeholder 2">
            <a:extLst>
              <a:ext uri="{FF2B5EF4-FFF2-40B4-BE49-F238E27FC236}">
                <a16:creationId xmlns:a16="http://schemas.microsoft.com/office/drawing/2014/main" id="{BE87F330-E703-FE91-A853-D00362F8322C}"/>
              </a:ext>
            </a:extLst>
          </p:cNvPr>
          <p:cNvSpPr>
            <a:spLocks noGrp="1"/>
          </p:cNvSpPr>
          <p:nvPr>
            <p:ph idx="1"/>
          </p:nvPr>
        </p:nvSpPr>
        <p:spPr/>
        <p:txBody>
          <a:bodyPr/>
          <a:lstStyle/>
          <a:p>
            <a:pPr algn="just">
              <a:buFont typeface="Arial" panose="020B0604020202020204" pitchFamily="34" charset="0"/>
              <a:buChar char="•"/>
            </a:pPr>
            <a:r>
              <a:rPr lang="en-US" dirty="0"/>
              <a:t>Introduction of viruses to vulnerable data networks.</a:t>
            </a:r>
          </a:p>
          <a:p>
            <a:pPr algn="just">
              <a:buFont typeface="Arial" panose="020B0604020202020204" pitchFamily="34" charset="0"/>
              <a:buChar char="•"/>
            </a:pPr>
            <a:r>
              <a:rPr lang="en-US" dirty="0"/>
              <a:t>Hacking of servers to disrupt communication and steal sensitive information. </a:t>
            </a:r>
          </a:p>
          <a:p>
            <a:pPr algn="just">
              <a:buFont typeface="Arial" panose="020B0604020202020204" pitchFamily="34" charset="0"/>
              <a:buChar char="•"/>
            </a:pPr>
            <a:r>
              <a:rPr lang="en-US" dirty="0"/>
              <a:t>Defacing websites and making them inaccessible to the public thereby causing inconvenience and financial losses.</a:t>
            </a:r>
          </a:p>
          <a:p>
            <a:pPr algn="just">
              <a:buFont typeface="Arial" panose="020B0604020202020204" pitchFamily="34" charset="0"/>
              <a:buChar char="•"/>
            </a:pPr>
            <a:r>
              <a:rPr lang="en-US" dirty="0"/>
              <a:t>Hacking communication platforms to intercept or stop communications and make terror threats using the internet.</a:t>
            </a:r>
          </a:p>
          <a:p>
            <a:pPr algn="just">
              <a:buFont typeface="Arial" panose="020B0604020202020204" pitchFamily="34" charset="0"/>
              <a:buChar char="•"/>
            </a:pPr>
            <a:r>
              <a:rPr lang="en-US" dirty="0"/>
              <a:t>Attacks on financial institutions to transfer money and cause terror.</a:t>
            </a:r>
          </a:p>
          <a:p>
            <a:endParaRPr lang="en-US" dirty="0"/>
          </a:p>
        </p:txBody>
      </p:sp>
      <p:sp>
        <p:nvSpPr>
          <p:cNvPr id="4" name="Date Placeholder 3">
            <a:extLst>
              <a:ext uri="{FF2B5EF4-FFF2-40B4-BE49-F238E27FC236}">
                <a16:creationId xmlns:a16="http://schemas.microsoft.com/office/drawing/2014/main" id="{9F44F67E-E17D-667E-7D07-9BA05E1470C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1D458839-3751-6B6D-2664-335C0DEBDCE4}"/>
              </a:ext>
            </a:extLst>
          </p:cNvPr>
          <p:cNvSpPr>
            <a:spLocks noGrp="1"/>
          </p:cNvSpPr>
          <p:nvPr>
            <p:ph type="sldNum" sz="quarter" idx="12"/>
          </p:nvPr>
        </p:nvSpPr>
        <p:spPr/>
        <p:txBody>
          <a:bodyPr/>
          <a:lstStyle/>
          <a:p>
            <a:fld id="{77952762-FE96-4E6C-A37C-1133FEC00D54}" type="slidenum">
              <a:rPr lang="en-US" smtClean="0"/>
              <a:t>40</a:t>
            </a:fld>
            <a:endParaRPr lang="en-US"/>
          </a:p>
        </p:txBody>
      </p:sp>
    </p:spTree>
    <p:extLst>
      <p:ext uri="{BB962C8B-B14F-4D97-AF65-F5344CB8AC3E}">
        <p14:creationId xmlns:p14="http://schemas.microsoft.com/office/powerpoint/2010/main" val="3699001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7E955-1D38-7BAA-25C5-C6B6F367EF9A}"/>
              </a:ext>
            </a:extLst>
          </p:cNvPr>
          <p:cNvSpPr>
            <a:spLocks noGrp="1"/>
          </p:cNvSpPr>
          <p:nvPr>
            <p:ph idx="1"/>
          </p:nvPr>
        </p:nvSpPr>
        <p:spPr>
          <a:xfrm>
            <a:off x="838200" y="599440"/>
            <a:ext cx="10515600" cy="5577523"/>
          </a:xfrm>
        </p:spPr>
        <p:txBody>
          <a:bodyPr>
            <a:normAutofit fontScale="77500" lnSpcReduction="20000"/>
          </a:bodyPr>
          <a:lstStyle/>
          <a:p>
            <a:pPr marL="0" indent="0" algn="just">
              <a:buNone/>
            </a:pPr>
            <a:r>
              <a:rPr lang="en-US" b="1" dirty="0">
                <a:solidFill>
                  <a:srgbClr val="7030A0"/>
                </a:solidFill>
              </a:rPr>
              <a:t>How businesses can defend against cyberterrorism</a:t>
            </a:r>
          </a:p>
          <a:p>
            <a:pPr algn="just">
              <a:buFont typeface="Arial" panose="020B0604020202020204" pitchFamily="34" charset="0"/>
              <a:buChar char="•"/>
            </a:pPr>
            <a:r>
              <a:rPr lang="en-US" b="1" dirty="0"/>
              <a:t>Use strong passwords </a:t>
            </a:r>
            <a:r>
              <a:rPr lang="en-US" dirty="0"/>
              <a:t>– there is software capable of guessing thousands of passwords in seconds, so a complicated password is a strong password. Follow password best practices, change them regularly, and avoid using the same password for multiple logins</a:t>
            </a:r>
          </a:p>
          <a:p>
            <a:pPr algn="just">
              <a:buFont typeface="Arial" panose="020B0604020202020204" pitchFamily="34" charset="0"/>
              <a:buChar char="•"/>
            </a:pPr>
            <a:r>
              <a:rPr lang="en-US" b="1" dirty="0"/>
              <a:t>Follow cyber security news – </a:t>
            </a:r>
            <a:r>
              <a:rPr lang="en-US" dirty="0"/>
              <a:t>Keep up to date with cyber news and government warnings. Knowing the latest threats helps you prepare for potential acts of terrorism</a:t>
            </a:r>
          </a:p>
          <a:p>
            <a:pPr algn="just">
              <a:buFont typeface="Arial" panose="020B0604020202020204" pitchFamily="34" charset="0"/>
              <a:buChar char="•"/>
            </a:pPr>
            <a:r>
              <a:rPr lang="en-US" b="1" dirty="0"/>
              <a:t>Create a culture of cyber awareness –</a:t>
            </a:r>
            <a:r>
              <a:rPr lang="en-US" dirty="0"/>
              <a:t> all employees should be actively engaged in cyber security education and attend regular training. Stress the importance of staying vigilant and being on the lookout for anything suspicious</a:t>
            </a:r>
          </a:p>
          <a:p>
            <a:pPr algn="just">
              <a:buFont typeface="Arial" panose="020B0604020202020204" pitchFamily="34" charset="0"/>
              <a:buChar char="•"/>
            </a:pPr>
            <a:r>
              <a:rPr lang="en-US" b="1" dirty="0"/>
              <a:t>Vet all third-party vendors –</a:t>
            </a:r>
            <a:r>
              <a:rPr lang="en-US" dirty="0"/>
              <a:t> a business’s cyber security posture is only as strong as its third-party vendors. Businesses should demand transparency from vendors regarding cyber security practices before signing contracts or conducting any business.</a:t>
            </a:r>
          </a:p>
          <a:p>
            <a:pPr marL="0" indent="0" algn="just">
              <a:buNone/>
            </a:pPr>
            <a:r>
              <a:rPr lang="en-US" b="1" dirty="0">
                <a:solidFill>
                  <a:srgbClr val="7030A0"/>
                </a:solidFill>
              </a:rPr>
              <a:t>What to do if a cyber threat is received via telephone</a:t>
            </a:r>
          </a:p>
          <a:p>
            <a:pPr algn="just">
              <a:buFont typeface="Arial" panose="020B0604020202020204" pitchFamily="34" charset="0"/>
              <a:buChar char="•"/>
            </a:pPr>
            <a:r>
              <a:rPr lang="en-US" dirty="0"/>
              <a:t>Record as many details as possible</a:t>
            </a:r>
          </a:p>
          <a:p>
            <a:pPr algn="just">
              <a:buFont typeface="Arial" panose="020B0604020202020204" pitchFamily="34" charset="0"/>
              <a:buChar char="•"/>
            </a:pPr>
            <a:r>
              <a:rPr lang="en-US" dirty="0"/>
              <a:t>If it’s an imminent threat call 999 or the anti-terrorist hotline at 0800 789 321</a:t>
            </a:r>
          </a:p>
          <a:p>
            <a:pPr algn="just"/>
            <a:r>
              <a:rPr lang="en-US" dirty="0"/>
              <a:t>Cybersecurity</a:t>
            </a:r>
          </a:p>
          <a:p>
            <a:pPr marL="0" indent="0">
              <a:buNone/>
            </a:pPr>
            <a:r>
              <a:rPr lang="en-US" dirty="0">
                <a:hlinkClick r:id="rId2"/>
              </a:rPr>
              <a:t>https://www.wigan.gov.uk/Resident/Crime-Emergencies/Counter-terrorism/Cyber-terrorism.aspx</a:t>
            </a:r>
            <a:r>
              <a:rPr lang="en-US" dirty="0"/>
              <a:t> </a:t>
            </a:r>
          </a:p>
        </p:txBody>
      </p:sp>
      <p:sp>
        <p:nvSpPr>
          <p:cNvPr id="4" name="Date Placeholder 3">
            <a:extLst>
              <a:ext uri="{FF2B5EF4-FFF2-40B4-BE49-F238E27FC236}">
                <a16:creationId xmlns:a16="http://schemas.microsoft.com/office/drawing/2014/main" id="{55FB90FD-4752-92D9-F480-78127831326B}"/>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839823E1-6B77-5C65-EA99-789E4AEE7661}"/>
              </a:ext>
            </a:extLst>
          </p:cNvPr>
          <p:cNvSpPr>
            <a:spLocks noGrp="1"/>
          </p:cNvSpPr>
          <p:nvPr>
            <p:ph type="sldNum" sz="quarter" idx="12"/>
          </p:nvPr>
        </p:nvSpPr>
        <p:spPr/>
        <p:txBody>
          <a:bodyPr/>
          <a:lstStyle/>
          <a:p>
            <a:fld id="{77952762-FE96-4E6C-A37C-1133FEC00D54}" type="slidenum">
              <a:rPr lang="en-US" smtClean="0"/>
              <a:t>41</a:t>
            </a:fld>
            <a:endParaRPr lang="en-US"/>
          </a:p>
        </p:txBody>
      </p:sp>
    </p:spTree>
    <p:extLst>
      <p:ext uri="{BB962C8B-B14F-4D97-AF65-F5344CB8AC3E}">
        <p14:creationId xmlns:p14="http://schemas.microsoft.com/office/powerpoint/2010/main" val="2310790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99CD-5BD1-B461-47DE-46E6180F4B15}"/>
              </a:ext>
            </a:extLst>
          </p:cNvPr>
          <p:cNvSpPr>
            <a:spLocks noGrp="1"/>
          </p:cNvSpPr>
          <p:nvPr>
            <p:ph type="title"/>
          </p:nvPr>
        </p:nvSpPr>
        <p:spPr>
          <a:xfrm>
            <a:off x="838200" y="365125"/>
            <a:ext cx="10515600" cy="671195"/>
          </a:xfrm>
        </p:spPr>
        <p:txBody>
          <a:bodyPr>
            <a:normAutofit/>
          </a:bodyPr>
          <a:lstStyle/>
          <a:p>
            <a:pPr algn="ctr"/>
            <a:r>
              <a:rPr lang="en-US" sz="3200" b="1" kern="0" dirty="0">
                <a:solidFill>
                  <a:srgbClr val="7030A0"/>
                </a:solidFill>
                <a:effectLst/>
                <a:latin typeface="Times New Roman" panose="02020603050405020304" pitchFamily="18" charset="0"/>
                <a:ea typeface="Calibri" panose="020F0502020204030204" pitchFamily="34" charset="0"/>
              </a:rPr>
              <a:t>Cyber Defamation (</a:t>
            </a:r>
            <a:r>
              <a:rPr kumimoji="0" lang="bn-IN" altLang="en-US" sz="3200" b="0" i="0" u="none" strike="noStrike" cap="none" normalizeH="0" baseline="0" dirty="0">
                <a:ln>
                  <a:noFill/>
                </a:ln>
                <a:solidFill>
                  <a:schemeClr val="tx1"/>
                </a:solidFill>
                <a:effectLst/>
                <a:latin typeface="Arial Unicode MS"/>
                <a:cs typeface="Vrinda" panose="020B0502040204020203" pitchFamily="34" charset="0"/>
              </a:rPr>
              <a:t>মানহানি</a:t>
            </a:r>
            <a:r>
              <a:rPr lang="en-US" sz="3200" b="1" kern="0" dirty="0">
                <a:solidFill>
                  <a:srgbClr val="7030A0"/>
                </a:solidFill>
                <a:effectLst/>
                <a:latin typeface="Times New Roman" panose="02020603050405020304" pitchFamily="18" charset="0"/>
                <a:ea typeface="Calibri" panose="020F0502020204030204" pitchFamily="34" charset="0"/>
              </a:rPr>
              <a:t>);</a:t>
            </a:r>
            <a:endParaRPr lang="en-US" sz="3200" b="1" dirty="0">
              <a:solidFill>
                <a:srgbClr val="7030A0"/>
              </a:solidFill>
            </a:endParaRPr>
          </a:p>
        </p:txBody>
      </p:sp>
      <p:sp>
        <p:nvSpPr>
          <p:cNvPr id="3" name="Content Placeholder 2">
            <a:extLst>
              <a:ext uri="{FF2B5EF4-FFF2-40B4-BE49-F238E27FC236}">
                <a16:creationId xmlns:a16="http://schemas.microsoft.com/office/drawing/2014/main" id="{84A391E2-BC65-B84E-7771-91F360289932}"/>
              </a:ext>
            </a:extLst>
          </p:cNvPr>
          <p:cNvSpPr>
            <a:spLocks noGrp="1"/>
          </p:cNvSpPr>
          <p:nvPr>
            <p:ph idx="1"/>
          </p:nvPr>
        </p:nvSpPr>
        <p:spPr>
          <a:xfrm>
            <a:off x="838200" y="1036320"/>
            <a:ext cx="10515600" cy="4917123"/>
          </a:xfrm>
        </p:spPr>
        <p:txBody>
          <a:bodyPr>
            <a:noAutofit/>
          </a:bodyPr>
          <a:lstStyle/>
          <a:p>
            <a:pPr algn="just"/>
            <a:r>
              <a:rPr lang="en-US" sz="2000" dirty="0"/>
              <a:t>Cyber Defamation is </a:t>
            </a:r>
            <a:r>
              <a:rPr lang="en-US" sz="2000" b="1" dirty="0"/>
              <a:t>the act of publishing false or defamatory statements about an individual or organization on the internet</a:t>
            </a:r>
            <a:r>
              <a:rPr lang="en-US" sz="2000" dirty="0"/>
              <a:t>. It can include statements made on social media, forums, blogs, or any other online platform.</a:t>
            </a:r>
          </a:p>
          <a:p>
            <a:pPr algn="just"/>
            <a:r>
              <a:rPr lang="en-US" sz="2000" b="1" dirty="0"/>
              <a:t>What Is Online Defamation?</a:t>
            </a:r>
          </a:p>
          <a:p>
            <a:pPr algn="just"/>
            <a:r>
              <a:rPr lang="en-US" sz="2000" dirty="0"/>
              <a:t>Defamation law has evolved over hundreds of years, with courts trying to balance one person's freedom of expression against another person's right to defend their reputation. The internet has allowed more free speech than ever before and more opportunities to trash someone's character with a post or a comment.</a:t>
            </a:r>
          </a:p>
          <a:p>
            <a:pPr algn="just"/>
            <a:r>
              <a:rPr lang="en-US" sz="2000" dirty="0"/>
              <a:t>Traditional defamation cases involve newspaper articles, magazines, letters to the editor, and television and radio broadcasts. Online defamation happens on various platforms, including:</a:t>
            </a:r>
          </a:p>
          <a:p>
            <a:pPr algn="just">
              <a:buFont typeface="Arial" panose="020B0604020202020204" pitchFamily="34" charset="0"/>
              <a:buChar char="•"/>
            </a:pPr>
            <a:r>
              <a:rPr lang="en-US" sz="2000" dirty="0"/>
              <a:t>Facebook, Twitter, Instagram, TikTok </a:t>
            </a:r>
            <a:r>
              <a:rPr lang="en-US" sz="2000" dirty="0" err="1"/>
              <a:t>NextDoor</a:t>
            </a:r>
            <a:r>
              <a:rPr lang="en-US" sz="2000" dirty="0"/>
              <a:t>, LinkedIn, Reddit</a:t>
            </a:r>
          </a:p>
          <a:p>
            <a:pPr algn="just">
              <a:buFont typeface="Arial" panose="020B0604020202020204" pitchFamily="34" charset="0"/>
              <a:buChar char="•"/>
            </a:pPr>
            <a:r>
              <a:rPr lang="en-US" sz="2000" dirty="0"/>
              <a:t>Yelp and other review sites, and</a:t>
            </a:r>
          </a:p>
          <a:p>
            <a:pPr algn="just">
              <a:buFont typeface="Arial" panose="020B0604020202020204" pitchFamily="34" charset="0"/>
              <a:buChar char="•"/>
            </a:pPr>
            <a:r>
              <a:rPr lang="en-US" sz="2000" dirty="0"/>
              <a:t>blogs.</a:t>
            </a:r>
          </a:p>
          <a:p>
            <a:pPr algn="just"/>
            <a:r>
              <a:rPr lang="en-US" sz="2000" dirty="0"/>
              <a:t>Defamation is a civil wrong (called a "</a:t>
            </a:r>
            <a:r>
              <a:rPr lang="en-US" sz="2000" dirty="0">
                <a:hlinkClick r:id="rId2"/>
              </a:rPr>
              <a:t>tort</a:t>
            </a:r>
            <a:r>
              <a:rPr lang="en-US" sz="2000" dirty="0"/>
              <a:t>") in most states—you can sue someone for money over it. But </a:t>
            </a:r>
            <a:r>
              <a:rPr lang="en-US" sz="2000" dirty="0">
                <a:hlinkClick r:id="rId3"/>
              </a:rPr>
              <a:t>harassment and cyberbullying</a:t>
            </a:r>
            <a:r>
              <a:rPr lang="en-US" sz="2000" dirty="0"/>
              <a:t> are </a:t>
            </a:r>
            <a:r>
              <a:rPr lang="en-US" sz="2000" dirty="0">
                <a:hlinkClick r:id="rId4"/>
              </a:rPr>
              <a:t>crimes</a:t>
            </a:r>
            <a:r>
              <a:rPr lang="en-US" sz="2000" dirty="0"/>
              <a:t> that can lead to a jail or prison sentence.</a:t>
            </a:r>
          </a:p>
          <a:p>
            <a:pPr algn="just"/>
            <a:r>
              <a:rPr lang="en-US" sz="2000" dirty="0">
                <a:hlinkClick r:id="rId5"/>
              </a:rPr>
              <a:t>https://www.nolo.com/legal-encyclopedia/social-media-online-defamation.html</a:t>
            </a:r>
            <a:r>
              <a:rPr lang="en-US" sz="2000" dirty="0"/>
              <a:t> </a:t>
            </a:r>
          </a:p>
          <a:p>
            <a:pPr algn="just"/>
            <a:r>
              <a:rPr lang="en-US" sz="2000" dirty="0">
                <a:hlinkClick r:id="rId6"/>
              </a:rPr>
              <a:t>https://blog.ccasociety.com/cyber-defamation/</a:t>
            </a:r>
            <a:r>
              <a:rPr lang="en-US" sz="2000" dirty="0"/>
              <a:t> </a:t>
            </a:r>
          </a:p>
        </p:txBody>
      </p:sp>
      <p:sp>
        <p:nvSpPr>
          <p:cNvPr id="4" name="Date Placeholder 3">
            <a:extLst>
              <a:ext uri="{FF2B5EF4-FFF2-40B4-BE49-F238E27FC236}">
                <a16:creationId xmlns:a16="http://schemas.microsoft.com/office/drawing/2014/main" id="{934D3044-8107-9E35-557C-8B3E7A973C3D}"/>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BC543EA0-9F05-FC05-F8CD-2A14A5EE2370}"/>
              </a:ext>
            </a:extLst>
          </p:cNvPr>
          <p:cNvSpPr>
            <a:spLocks noGrp="1"/>
          </p:cNvSpPr>
          <p:nvPr>
            <p:ph type="sldNum" sz="quarter" idx="12"/>
          </p:nvPr>
        </p:nvSpPr>
        <p:spPr/>
        <p:txBody>
          <a:bodyPr/>
          <a:lstStyle/>
          <a:p>
            <a:fld id="{77952762-FE96-4E6C-A37C-1133FEC00D54}" type="slidenum">
              <a:rPr lang="en-US" smtClean="0"/>
              <a:t>42</a:t>
            </a:fld>
            <a:endParaRPr lang="en-US"/>
          </a:p>
        </p:txBody>
      </p:sp>
    </p:spTree>
    <p:extLst>
      <p:ext uri="{BB962C8B-B14F-4D97-AF65-F5344CB8AC3E}">
        <p14:creationId xmlns:p14="http://schemas.microsoft.com/office/powerpoint/2010/main" val="191389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DAE1A6-9FC8-A42D-A171-DB1A9A5778CB}"/>
              </a:ext>
            </a:extLst>
          </p:cNvPr>
          <p:cNvSpPr>
            <a:spLocks noGrp="1"/>
          </p:cNvSpPr>
          <p:nvPr>
            <p:ph idx="1"/>
          </p:nvPr>
        </p:nvSpPr>
        <p:spPr>
          <a:xfrm>
            <a:off x="838200" y="375922"/>
            <a:ext cx="10515600" cy="5801043"/>
          </a:xfrm>
        </p:spPr>
        <p:txBody>
          <a:bodyPr>
            <a:normAutofit fontScale="85000" lnSpcReduction="10000"/>
          </a:bodyPr>
          <a:lstStyle/>
          <a:p>
            <a:r>
              <a:rPr lang="en-US" b="1" u="sng" dirty="0"/>
              <a:t>Few Measures for Online Safety:</a:t>
            </a:r>
            <a:endParaRPr lang="en-US" dirty="0"/>
          </a:p>
          <a:p>
            <a:pPr algn="just">
              <a:buFont typeface="+mj-lt"/>
              <a:buAutoNum type="arabicPeriod"/>
            </a:pPr>
            <a:r>
              <a:rPr lang="en-US" dirty="0"/>
              <a:t>Choose a safe online name. Pick a name that doesn’t reflect your complete identity or location.</a:t>
            </a:r>
          </a:p>
          <a:p>
            <a:pPr algn="just">
              <a:buFont typeface="+mj-lt"/>
              <a:buAutoNum type="arabicPeriod"/>
            </a:pPr>
            <a:r>
              <a:rPr lang="en-US" dirty="0"/>
              <a:t>Have a strong password with the alpha-numeric symbol and special characters for your online account.</a:t>
            </a:r>
          </a:p>
          <a:p>
            <a:pPr algn="just">
              <a:buFont typeface="+mj-lt"/>
              <a:buAutoNum type="arabicPeriod"/>
            </a:pPr>
            <a:r>
              <a:rPr lang="en-US" dirty="0"/>
              <a:t>Secure your computers with anti-virus, anti-spyware, and other cyber security tools.</a:t>
            </a:r>
          </a:p>
          <a:p>
            <a:pPr algn="just">
              <a:buFont typeface="+mj-lt"/>
              <a:buAutoNum type="arabicPeriod"/>
            </a:pPr>
            <a:r>
              <a:rPr lang="en-US" dirty="0"/>
              <a:t>Be selective about what information you make public. Be cautious while posting online any information that can personally identify you, a family member, or friend on a public site.</a:t>
            </a:r>
          </a:p>
          <a:p>
            <a:pPr algn="just">
              <a:buFont typeface="+mj-lt"/>
              <a:buAutoNum type="arabicPeriod"/>
            </a:pPr>
            <a:r>
              <a:rPr lang="en-US" dirty="0"/>
              <a:t>Never, try to meet a person with whom you’ve interacted only online without taking somebody else along and such a meeting must always be in a public place.</a:t>
            </a:r>
          </a:p>
          <a:p>
            <a:pPr algn="just">
              <a:buFont typeface="+mj-lt"/>
              <a:buAutoNum type="arabicPeriod"/>
            </a:pPr>
            <a:r>
              <a:rPr lang="en-US" dirty="0"/>
              <a:t>Pay attention to privacy policies on Websites and in software.</a:t>
            </a:r>
          </a:p>
          <a:p>
            <a:pPr algn="just">
              <a:buFont typeface="+mj-lt"/>
              <a:buAutoNum type="arabicPeriod"/>
            </a:pPr>
            <a:r>
              <a:rPr lang="en-US" dirty="0"/>
              <a:t>Guard your email address.</a:t>
            </a:r>
          </a:p>
          <a:p>
            <a:pPr algn="just">
              <a:buFont typeface="+mj-lt"/>
              <a:buAutoNum type="arabicPeriod"/>
            </a:pPr>
            <a:r>
              <a:rPr lang="en-US" dirty="0"/>
              <a:t>Last, but not least, trust your instinct. If you are being subjected to any form of cyber bullying or harassment, report it at once</a:t>
            </a:r>
          </a:p>
        </p:txBody>
      </p:sp>
      <p:sp>
        <p:nvSpPr>
          <p:cNvPr id="4" name="Date Placeholder 3">
            <a:extLst>
              <a:ext uri="{FF2B5EF4-FFF2-40B4-BE49-F238E27FC236}">
                <a16:creationId xmlns:a16="http://schemas.microsoft.com/office/drawing/2014/main" id="{C29DD465-0470-2533-3351-CFD29E8C95D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B72AF729-0187-4E27-72CE-277DF157C7EB}"/>
              </a:ext>
            </a:extLst>
          </p:cNvPr>
          <p:cNvSpPr>
            <a:spLocks noGrp="1"/>
          </p:cNvSpPr>
          <p:nvPr>
            <p:ph type="sldNum" sz="quarter" idx="12"/>
          </p:nvPr>
        </p:nvSpPr>
        <p:spPr/>
        <p:txBody>
          <a:bodyPr/>
          <a:lstStyle/>
          <a:p>
            <a:fld id="{77952762-FE96-4E6C-A37C-1133FEC00D54}" type="slidenum">
              <a:rPr lang="en-US" smtClean="0"/>
              <a:t>43</a:t>
            </a:fld>
            <a:endParaRPr lang="en-US"/>
          </a:p>
        </p:txBody>
      </p:sp>
    </p:spTree>
    <p:extLst>
      <p:ext uri="{BB962C8B-B14F-4D97-AF65-F5344CB8AC3E}">
        <p14:creationId xmlns:p14="http://schemas.microsoft.com/office/powerpoint/2010/main" val="3964741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FE3E-FF94-DAE0-CD1F-C494BC827C83}"/>
              </a:ext>
            </a:extLst>
          </p:cNvPr>
          <p:cNvSpPr>
            <a:spLocks noGrp="1"/>
          </p:cNvSpPr>
          <p:nvPr>
            <p:ph type="title"/>
          </p:nvPr>
        </p:nvSpPr>
        <p:spPr/>
        <p:txBody>
          <a:bodyPr/>
          <a:lstStyle/>
          <a:p>
            <a:pPr algn="ctr"/>
            <a:r>
              <a:rPr lang="en-US" sz="3200" dirty="0">
                <a:solidFill>
                  <a:srgbClr val="7030A0"/>
                </a:solidFill>
              </a:rPr>
              <a:t>Types of Cybercrime</a:t>
            </a:r>
            <a:br>
              <a:rPr lang="en-US" dirty="0"/>
            </a:br>
            <a:endParaRPr lang="en-US" dirty="0"/>
          </a:p>
        </p:txBody>
      </p:sp>
      <p:sp>
        <p:nvSpPr>
          <p:cNvPr id="3" name="Content Placeholder 2">
            <a:extLst>
              <a:ext uri="{FF2B5EF4-FFF2-40B4-BE49-F238E27FC236}">
                <a16:creationId xmlns:a16="http://schemas.microsoft.com/office/drawing/2014/main" id="{1ECF261E-7F3D-31EF-7504-E14A57E460F0}"/>
              </a:ext>
            </a:extLst>
          </p:cNvPr>
          <p:cNvSpPr>
            <a:spLocks noGrp="1"/>
          </p:cNvSpPr>
          <p:nvPr>
            <p:ph idx="1"/>
          </p:nvPr>
        </p:nvSpPr>
        <p:spPr/>
        <p:txBody>
          <a:bodyPr/>
          <a:lstStyle/>
          <a:p>
            <a:r>
              <a:rPr lang="en-US" dirty="0"/>
              <a:t>Cybercrime distinguishes between four different types of offenses:</a:t>
            </a:r>
          </a:p>
          <a:p>
            <a:r>
              <a:rPr lang="en-US" dirty="0"/>
              <a:t>1. </a:t>
            </a:r>
            <a:r>
              <a:rPr lang="en-US" dirty="0">
                <a:solidFill>
                  <a:srgbClr val="0070C0"/>
                </a:solidFill>
              </a:rPr>
              <a:t>Cybercrime against Individuals.</a:t>
            </a:r>
          </a:p>
          <a:p>
            <a:r>
              <a:rPr lang="en-US" dirty="0"/>
              <a:t>2. Cybercrime against Property.</a:t>
            </a:r>
          </a:p>
          <a:p>
            <a:r>
              <a:rPr lang="en-US" dirty="0"/>
              <a:t>3. </a:t>
            </a:r>
            <a:r>
              <a:rPr lang="en-US" dirty="0">
                <a:solidFill>
                  <a:srgbClr val="0070C0"/>
                </a:solidFill>
              </a:rPr>
              <a:t>Cybercrime against Organizations/ institutions/ companies.</a:t>
            </a:r>
          </a:p>
          <a:p>
            <a:r>
              <a:rPr lang="en-US" dirty="0"/>
              <a:t>4. </a:t>
            </a:r>
            <a:r>
              <a:rPr lang="en-US" dirty="0">
                <a:solidFill>
                  <a:srgbClr val="0070C0"/>
                </a:solidFill>
              </a:rPr>
              <a:t>Cybercrime against Society/ government/ state</a:t>
            </a:r>
            <a:r>
              <a:rPr lang="en-US" dirty="0"/>
              <a:t>.</a:t>
            </a:r>
          </a:p>
        </p:txBody>
      </p:sp>
      <p:sp>
        <p:nvSpPr>
          <p:cNvPr id="4" name="Date Placeholder 3">
            <a:extLst>
              <a:ext uri="{FF2B5EF4-FFF2-40B4-BE49-F238E27FC236}">
                <a16:creationId xmlns:a16="http://schemas.microsoft.com/office/drawing/2014/main" id="{7C3153F0-0ED9-AA2B-418D-94DBF997112C}"/>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94430CE1-6405-655C-26EA-3D96D75D1576}"/>
              </a:ext>
            </a:extLst>
          </p:cNvPr>
          <p:cNvSpPr>
            <a:spLocks noGrp="1"/>
          </p:cNvSpPr>
          <p:nvPr>
            <p:ph type="sldNum" sz="quarter" idx="12"/>
          </p:nvPr>
        </p:nvSpPr>
        <p:spPr/>
        <p:txBody>
          <a:bodyPr/>
          <a:lstStyle/>
          <a:p>
            <a:fld id="{77952762-FE96-4E6C-A37C-1133FEC00D54}" type="slidenum">
              <a:rPr lang="en-US" smtClean="0"/>
              <a:t>44</a:t>
            </a:fld>
            <a:endParaRPr lang="en-US"/>
          </a:p>
        </p:txBody>
      </p:sp>
    </p:spTree>
    <p:extLst>
      <p:ext uri="{BB962C8B-B14F-4D97-AF65-F5344CB8AC3E}">
        <p14:creationId xmlns:p14="http://schemas.microsoft.com/office/powerpoint/2010/main" val="3147613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A559C9-C954-6A7D-066B-C30C8D27AC0A}"/>
              </a:ext>
            </a:extLst>
          </p:cNvPr>
          <p:cNvSpPr>
            <a:spLocks noGrp="1"/>
          </p:cNvSpPr>
          <p:nvPr>
            <p:ph idx="1"/>
          </p:nvPr>
        </p:nvSpPr>
        <p:spPr/>
        <p:txBody>
          <a:bodyPr/>
          <a:lstStyle/>
          <a:p>
            <a:pPr>
              <a:buFont typeface="Arial" panose="020B0604020202020204" pitchFamily="34" charset="0"/>
              <a:buChar char="•"/>
            </a:pPr>
            <a:r>
              <a:rPr lang="en-US" b="1" dirty="0">
                <a:solidFill>
                  <a:srgbClr val="FF0000"/>
                </a:solidFill>
                <a:effectLst/>
              </a:rPr>
              <a:t>Problem Areas: </a:t>
            </a:r>
            <a:endParaRPr lang="en-US" dirty="0"/>
          </a:p>
          <a:p>
            <a:pPr marL="0" indent="0">
              <a:buNone/>
            </a:pPr>
            <a:r>
              <a:rPr lang="en-US" dirty="0"/>
              <a:t>1. Telecommunications</a:t>
            </a:r>
          </a:p>
          <a:p>
            <a:pPr marL="0" indent="0">
              <a:buNone/>
            </a:pPr>
            <a:r>
              <a:rPr lang="en-US" dirty="0"/>
              <a:t>2. Electronic vandalism, terrorism, and extortion</a:t>
            </a:r>
          </a:p>
          <a:p>
            <a:pPr marL="0" indent="0">
              <a:buNone/>
            </a:pPr>
            <a:r>
              <a:rPr lang="en-US" dirty="0"/>
              <a:t>3. Stealing telecommunications services</a:t>
            </a:r>
          </a:p>
          <a:p>
            <a:pPr marL="0" indent="0">
              <a:buNone/>
            </a:pPr>
            <a:r>
              <a:rPr lang="en-US" dirty="0"/>
              <a:t>4. Telecommunications piracy</a:t>
            </a:r>
          </a:p>
          <a:p>
            <a:pPr marL="0" indent="0">
              <a:buNone/>
            </a:pPr>
            <a:r>
              <a:rPr lang="en-US" dirty="0"/>
              <a:t>5. Pornography and other offensive material</a:t>
            </a:r>
          </a:p>
          <a:p>
            <a:pPr marL="0" indent="0">
              <a:buNone/>
            </a:pPr>
            <a:r>
              <a:rPr lang="en-US" dirty="0"/>
              <a:t>6. Telemarketing fraud</a:t>
            </a:r>
          </a:p>
          <a:p>
            <a:pPr marL="0" indent="0">
              <a:buNone/>
            </a:pPr>
            <a:r>
              <a:rPr lang="en-US" dirty="0"/>
              <a:t>7. Electronic fund transfer crime</a:t>
            </a:r>
          </a:p>
          <a:p>
            <a:pPr marL="0" indent="0">
              <a:buNone/>
            </a:pPr>
            <a:endParaRPr lang="en-US" dirty="0"/>
          </a:p>
        </p:txBody>
      </p:sp>
      <p:sp>
        <p:nvSpPr>
          <p:cNvPr id="4" name="Date Placeholder 3">
            <a:extLst>
              <a:ext uri="{FF2B5EF4-FFF2-40B4-BE49-F238E27FC236}">
                <a16:creationId xmlns:a16="http://schemas.microsoft.com/office/drawing/2014/main" id="{CC136707-D800-7B7E-900E-C21DB5F892BB}"/>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B11820B3-77C5-3C0A-EB88-36ED54D41710}"/>
              </a:ext>
            </a:extLst>
          </p:cNvPr>
          <p:cNvSpPr>
            <a:spLocks noGrp="1"/>
          </p:cNvSpPr>
          <p:nvPr>
            <p:ph type="sldNum" sz="quarter" idx="12"/>
          </p:nvPr>
        </p:nvSpPr>
        <p:spPr/>
        <p:txBody>
          <a:bodyPr/>
          <a:lstStyle/>
          <a:p>
            <a:fld id="{77952762-FE96-4E6C-A37C-1133FEC00D54}" type="slidenum">
              <a:rPr lang="en-US" smtClean="0"/>
              <a:t>45</a:t>
            </a:fld>
            <a:endParaRPr lang="en-US"/>
          </a:p>
        </p:txBody>
      </p:sp>
    </p:spTree>
    <p:extLst>
      <p:ext uri="{BB962C8B-B14F-4D97-AF65-F5344CB8AC3E}">
        <p14:creationId xmlns:p14="http://schemas.microsoft.com/office/powerpoint/2010/main" val="4090847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7F50-3543-B30A-CD74-058AC60B0837}"/>
              </a:ext>
            </a:extLst>
          </p:cNvPr>
          <p:cNvSpPr>
            <a:spLocks noGrp="1"/>
          </p:cNvSpPr>
          <p:nvPr>
            <p:ph type="title"/>
          </p:nvPr>
        </p:nvSpPr>
        <p:spPr/>
        <p:txBody>
          <a:bodyPr>
            <a:normAutofit/>
          </a:bodyPr>
          <a:lstStyle/>
          <a:p>
            <a:pPr algn="ctr">
              <a:spcBef>
                <a:spcPts val="0"/>
              </a:spcBef>
            </a:pPr>
            <a:r>
              <a:rPr lang="en-US" sz="3200" b="1" dirty="0">
                <a:solidFill>
                  <a:srgbClr val="7030A0"/>
                </a:solidFill>
                <a:latin typeface="Times New Roman" panose="02020603050405020304" pitchFamily="18" charset="0"/>
                <a:cs typeface="Times New Roman" panose="02020603050405020304" pitchFamily="18" charset="0"/>
              </a:rPr>
              <a:t>Classifications of Cybercrimes</a:t>
            </a:r>
            <a:br>
              <a:rPr lang="en-US" b="1" dirty="0">
                <a:effectLst/>
              </a:rPr>
            </a:br>
            <a:endParaRPr lang="en-US" dirty="0"/>
          </a:p>
        </p:txBody>
      </p:sp>
      <p:sp>
        <p:nvSpPr>
          <p:cNvPr id="3" name="Content Placeholder 2">
            <a:extLst>
              <a:ext uri="{FF2B5EF4-FFF2-40B4-BE49-F238E27FC236}">
                <a16:creationId xmlns:a16="http://schemas.microsoft.com/office/drawing/2014/main" id="{D8DB34B9-7FE2-57DD-9054-EC1FE347BC84}"/>
              </a:ext>
            </a:extLst>
          </p:cNvPr>
          <p:cNvSpPr>
            <a:spLocks noGrp="1"/>
          </p:cNvSpPr>
          <p:nvPr>
            <p:ph idx="1"/>
          </p:nvPr>
        </p:nvSpPr>
        <p:spPr/>
        <p:txBody>
          <a:bodyPr>
            <a:normAutofit/>
          </a:bodyPr>
          <a:lstStyle/>
          <a:p>
            <a:pPr>
              <a:spcBef>
                <a:spcPts val="0"/>
              </a:spcBef>
            </a:pPr>
            <a:r>
              <a:rPr lang="en-US" dirty="0">
                <a:solidFill>
                  <a:srgbClr val="000000"/>
                </a:solidFill>
                <a:latin typeface="Lato" panose="020F0502020204030203" pitchFamily="34" charset="0"/>
              </a:rPr>
              <a:t>Cybercrimes in general can be classified into four categories:</a:t>
            </a:r>
          </a:p>
          <a:p>
            <a:pPr marL="0" indent="0" algn="just">
              <a:spcBef>
                <a:spcPts val="0"/>
              </a:spcBef>
              <a:buNone/>
            </a:pPr>
            <a:br>
              <a:rPr lang="en-US" dirty="0">
                <a:effectLst/>
              </a:rPr>
            </a:br>
            <a:r>
              <a:rPr lang="en-US" sz="1800" b="1" dirty="0">
                <a:solidFill>
                  <a:srgbClr val="434343"/>
                </a:solidFill>
                <a:latin typeface="Lato" panose="020F0502020204030203" pitchFamily="34" charset="0"/>
              </a:rPr>
              <a:t>1. </a:t>
            </a:r>
            <a:r>
              <a:rPr lang="en-US" sz="2400" b="1" dirty="0">
                <a:solidFill>
                  <a:srgbClr val="434343"/>
                </a:solidFill>
                <a:latin typeface="Times New Roman" panose="02020603050405020304" pitchFamily="18" charset="0"/>
                <a:cs typeface="Times New Roman" panose="02020603050405020304" pitchFamily="18" charset="0"/>
              </a:rPr>
              <a:t>Individual Cyber Crimes:</a:t>
            </a:r>
            <a:endParaRPr lang="en-US" sz="2400" b="1" dirty="0">
              <a:latin typeface="Times New Roman" panose="02020603050405020304" pitchFamily="18" charset="0"/>
              <a:cs typeface="Times New Roman" panose="02020603050405020304" pitchFamily="18" charset="0"/>
            </a:endParaRPr>
          </a:p>
          <a:p>
            <a:pPr marL="0" indent="0" algn="just">
              <a:spcBef>
                <a:spcPts val="0"/>
              </a:spcBef>
              <a:buNone/>
            </a:pPr>
            <a:r>
              <a:rPr lang="en-US" sz="2400" dirty="0">
                <a:solidFill>
                  <a:srgbClr val="000000"/>
                </a:solidFill>
                <a:latin typeface="Times New Roman" panose="02020603050405020304" pitchFamily="18" charset="0"/>
                <a:cs typeface="Times New Roman" panose="02020603050405020304" pitchFamily="18" charset="0"/>
              </a:rPr>
              <a:t>This type is targeting individuals. It includes phishing, spoofing, spam, cyberstalking, and more.</a:t>
            </a:r>
            <a:endParaRPr lang="en-US" sz="2400" dirty="0">
              <a:latin typeface="Times New Roman" panose="02020603050405020304" pitchFamily="18" charset="0"/>
              <a:cs typeface="Times New Roman" panose="02020603050405020304" pitchFamily="18" charset="0"/>
            </a:endParaRPr>
          </a:p>
          <a:p>
            <a:pPr marL="0" indent="0" algn="just">
              <a:spcBef>
                <a:spcPts val="0"/>
              </a:spcBef>
              <a:buNone/>
            </a:pPr>
            <a:r>
              <a:rPr lang="en-US" sz="2400" b="1" dirty="0">
                <a:solidFill>
                  <a:srgbClr val="434343"/>
                </a:solidFill>
                <a:latin typeface="Times New Roman" panose="02020603050405020304" pitchFamily="18" charset="0"/>
                <a:cs typeface="Times New Roman" panose="02020603050405020304" pitchFamily="18" charset="0"/>
              </a:rPr>
              <a:t>2. Organization Cyber Crimes:</a:t>
            </a:r>
            <a:endParaRPr lang="en-US" sz="2400" b="1" dirty="0">
              <a:latin typeface="Times New Roman" panose="02020603050405020304" pitchFamily="18" charset="0"/>
              <a:cs typeface="Times New Roman" panose="02020603050405020304" pitchFamily="18" charset="0"/>
            </a:endParaRPr>
          </a:p>
          <a:p>
            <a:pPr marL="0" indent="0" algn="just">
              <a:spcBef>
                <a:spcPts val="0"/>
              </a:spcBef>
              <a:buNone/>
            </a:pPr>
            <a:r>
              <a:rPr lang="en-US" sz="2400" dirty="0">
                <a:solidFill>
                  <a:srgbClr val="000000"/>
                </a:solidFill>
                <a:latin typeface="Times New Roman" panose="02020603050405020304" pitchFamily="18" charset="0"/>
                <a:cs typeface="Times New Roman" panose="02020603050405020304" pitchFamily="18" charset="0"/>
              </a:rPr>
              <a:t>The main target here is organizations. Usually, this type of crime is done by teams of criminals including malware attacks and denial(</a:t>
            </a:r>
            <a:r>
              <a:rPr lang="bn-IN" sz="1600" dirty="0"/>
              <a:t>অস্বীকার</a:t>
            </a:r>
            <a:r>
              <a:rPr lang="en-US" sz="2400" dirty="0">
                <a:solidFill>
                  <a:srgbClr val="000000"/>
                </a:solidFill>
                <a:latin typeface="Times New Roman" panose="02020603050405020304" pitchFamily="18" charset="0"/>
                <a:cs typeface="Times New Roman" panose="02020603050405020304" pitchFamily="18" charset="0"/>
              </a:rPr>
              <a:t>) of service attacks.</a:t>
            </a:r>
            <a:endParaRPr lang="en-US" sz="2400" dirty="0">
              <a:latin typeface="Times New Roman" panose="02020603050405020304" pitchFamily="18" charset="0"/>
              <a:cs typeface="Times New Roman" panose="02020603050405020304" pitchFamily="18" charset="0"/>
            </a:endParaRPr>
          </a:p>
          <a:p>
            <a:pPr marL="0" indent="0" algn="just">
              <a:spcBef>
                <a:spcPts val="0"/>
              </a:spcBef>
              <a:buNone/>
            </a:pPr>
            <a:r>
              <a:rPr lang="en-US" sz="2400" b="1" dirty="0">
                <a:solidFill>
                  <a:srgbClr val="434343"/>
                </a:solidFill>
                <a:latin typeface="Times New Roman" panose="02020603050405020304" pitchFamily="18" charset="0"/>
                <a:cs typeface="Times New Roman" panose="02020603050405020304" pitchFamily="18" charset="0"/>
              </a:rPr>
              <a:t>3. Property Cybercrimes:</a:t>
            </a:r>
            <a:endParaRPr lang="en-US" sz="2400" b="1" dirty="0">
              <a:latin typeface="Times New Roman" panose="02020603050405020304" pitchFamily="18" charset="0"/>
              <a:cs typeface="Times New Roman" panose="02020603050405020304" pitchFamily="18" charset="0"/>
            </a:endParaRPr>
          </a:p>
          <a:p>
            <a:pPr marL="0" indent="0" algn="just">
              <a:spcBef>
                <a:spcPts val="0"/>
              </a:spcBef>
              <a:buNone/>
            </a:pPr>
            <a:r>
              <a:rPr lang="en-US" sz="2400" dirty="0">
                <a:solidFill>
                  <a:srgbClr val="000000"/>
                </a:solidFill>
                <a:latin typeface="Times New Roman" panose="02020603050405020304" pitchFamily="18" charset="0"/>
                <a:cs typeface="Times New Roman" panose="02020603050405020304" pitchFamily="18" charset="0"/>
              </a:rPr>
              <a:t>This type targets property like credit cards or even intellectual property rights.</a:t>
            </a:r>
            <a:endParaRPr lang="en-US" sz="2400" dirty="0">
              <a:latin typeface="Times New Roman" panose="02020603050405020304" pitchFamily="18" charset="0"/>
              <a:cs typeface="Times New Roman" panose="02020603050405020304" pitchFamily="18" charset="0"/>
            </a:endParaRPr>
          </a:p>
          <a:p>
            <a:pPr marL="0" indent="0" algn="just">
              <a:spcBef>
                <a:spcPts val="0"/>
              </a:spcBef>
              <a:buNone/>
            </a:pPr>
            <a:r>
              <a:rPr lang="en-US" sz="2400" b="1" dirty="0">
                <a:solidFill>
                  <a:srgbClr val="434343"/>
                </a:solidFill>
                <a:latin typeface="Times New Roman" panose="02020603050405020304" pitchFamily="18" charset="0"/>
                <a:cs typeface="Times New Roman" panose="02020603050405020304" pitchFamily="18" charset="0"/>
              </a:rPr>
              <a:t>4. Society Cybercrimes:</a:t>
            </a:r>
            <a:endParaRPr lang="en-US" sz="2400" b="1" dirty="0">
              <a:latin typeface="Times New Roman" panose="02020603050405020304" pitchFamily="18" charset="0"/>
              <a:cs typeface="Times New Roman" panose="02020603050405020304" pitchFamily="18" charset="0"/>
            </a:endParaRPr>
          </a:p>
          <a:p>
            <a:pPr marL="0" indent="0" algn="just">
              <a:spcBef>
                <a:spcPts val="0"/>
              </a:spcBef>
              <a:buNone/>
            </a:pPr>
            <a:r>
              <a:rPr lang="en-US" sz="2400" dirty="0">
                <a:solidFill>
                  <a:srgbClr val="000000"/>
                </a:solidFill>
                <a:latin typeface="Times New Roman" panose="02020603050405020304" pitchFamily="18" charset="0"/>
                <a:cs typeface="Times New Roman" panose="02020603050405020304" pitchFamily="18" charset="0"/>
              </a:rPr>
              <a:t>This is the most dangerous form of cybercrime as it includes cyber-terrorism.</a:t>
            </a:r>
            <a:endParaRPr lang="en-US" sz="2400" dirty="0">
              <a:latin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AB52CB75-EA37-EA4A-0C9F-F2D2598F36C1}"/>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46DC6801-7A7C-860F-463A-2FC83B13F301}"/>
              </a:ext>
            </a:extLst>
          </p:cNvPr>
          <p:cNvSpPr>
            <a:spLocks noGrp="1"/>
          </p:cNvSpPr>
          <p:nvPr>
            <p:ph type="sldNum" sz="quarter" idx="12"/>
          </p:nvPr>
        </p:nvSpPr>
        <p:spPr/>
        <p:txBody>
          <a:bodyPr/>
          <a:lstStyle/>
          <a:p>
            <a:fld id="{77952762-FE96-4E6C-A37C-1133FEC00D54}" type="slidenum">
              <a:rPr lang="en-US" smtClean="0"/>
              <a:t>46</a:t>
            </a:fld>
            <a:endParaRPr lang="en-US"/>
          </a:p>
        </p:txBody>
      </p:sp>
    </p:spTree>
    <p:extLst>
      <p:ext uri="{BB962C8B-B14F-4D97-AF65-F5344CB8AC3E}">
        <p14:creationId xmlns:p14="http://schemas.microsoft.com/office/powerpoint/2010/main" val="2861999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77EA-CFBF-AC95-33F0-73DF05E3B95B}"/>
              </a:ext>
            </a:extLst>
          </p:cNvPr>
          <p:cNvSpPr>
            <a:spLocks noGrp="1"/>
          </p:cNvSpPr>
          <p:nvPr>
            <p:ph type="title"/>
          </p:nvPr>
        </p:nvSpPr>
        <p:spPr/>
        <p:txBody>
          <a:bodyPr/>
          <a:lstStyle/>
          <a:p>
            <a:pPr algn="ctr"/>
            <a:r>
              <a:rPr lang="en-US" sz="3200" b="1" dirty="0">
                <a:solidFill>
                  <a:srgbClr val="7030A0"/>
                </a:solidFill>
              </a:rPr>
              <a:t>Categories of Cyber Crime</a:t>
            </a:r>
            <a:br>
              <a:rPr lang="en-US" b="1" dirty="0"/>
            </a:br>
            <a:endParaRPr lang="en-US" dirty="0"/>
          </a:p>
        </p:txBody>
      </p:sp>
      <p:sp>
        <p:nvSpPr>
          <p:cNvPr id="3" name="Content Placeholder 2">
            <a:extLst>
              <a:ext uri="{FF2B5EF4-FFF2-40B4-BE49-F238E27FC236}">
                <a16:creationId xmlns:a16="http://schemas.microsoft.com/office/drawing/2014/main" id="{EE3613EC-4C4C-F50E-6D5C-6E7818A30A26}"/>
              </a:ext>
            </a:extLst>
          </p:cNvPr>
          <p:cNvSpPr>
            <a:spLocks noGrp="1"/>
          </p:cNvSpPr>
          <p:nvPr>
            <p:ph idx="1"/>
          </p:nvPr>
        </p:nvSpPr>
        <p:spPr/>
        <p:txBody>
          <a:bodyPr>
            <a:normAutofit fontScale="85000" lnSpcReduction="20000"/>
          </a:bodyPr>
          <a:lstStyle/>
          <a:p>
            <a:pPr algn="just"/>
            <a:r>
              <a:rPr lang="en-US" dirty="0"/>
              <a:t>Generally, there are three major categories of cybercrimes that you need to know about. These categories include:</a:t>
            </a:r>
          </a:p>
          <a:p>
            <a:pPr algn="just">
              <a:buFont typeface="Arial" panose="020B0604020202020204" pitchFamily="34" charset="0"/>
              <a:buChar char="•"/>
            </a:pPr>
            <a:r>
              <a:rPr lang="en-US" b="1" dirty="0"/>
              <a:t>Crimes Against People. </a:t>
            </a:r>
            <a:r>
              <a:rPr lang="en-US" dirty="0"/>
              <a:t>While these crimes occur online, they affect the lives of actual people. Some of these crimes include cyber harassment and stalking, distribution of child pornography, various types of spoofing, credit card fraud, human trafficking, identity theft, and online-related libel or slander.</a:t>
            </a:r>
          </a:p>
          <a:p>
            <a:pPr algn="just">
              <a:buFont typeface="Arial" panose="020B0604020202020204" pitchFamily="34" charset="0"/>
              <a:buChar char="•"/>
            </a:pPr>
            <a:r>
              <a:rPr lang="en-US" b="1" dirty="0"/>
              <a:t>Crimes Against Property.</a:t>
            </a:r>
            <a:r>
              <a:rPr lang="en-US" dirty="0"/>
              <a:t> Some online crimes happen against property, such as a computer or server. These crimes include DDOS attacks, hacking, virus transmission, cyber and </a:t>
            </a:r>
            <a:r>
              <a:rPr lang="en-US" dirty="0" err="1"/>
              <a:t>typosquatting</a:t>
            </a:r>
            <a:r>
              <a:rPr lang="en-US" dirty="0"/>
              <a:t>, computer vandalism, </a:t>
            </a:r>
            <a:r>
              <a:rPr lang="en-US" dirty="0">
                <a:hlinkClick r:id="rId2"/>
              </a:rPr>
              <a:t>copyright infringement</a:t>
            </a:r>
            <a:r>
              <a:rPr lang="en-US" dirty="0"/>
              <a:t>, and IPR violations.</a:t>
            </a:r>
          </a:p>
          <a:p>
            <a:pPr algn="just">
              <a:buFont typeface="Arial" panose="020B0604020202020204" pitchFamily="34" charset="0"/>
              <a:buChar char="•"/>
            </a:pPr>
            <a:r>
              <a:rPr lang="en-US" b="1" dirty="0"/>
              <a:t>Crimes Against Government.</a:t>
            </a:r>
            <a:r>
              <a:rPr lang="en-US" dirty="0"/>
              <a:t> When a cybercrime is committed against the government, it is considered an attack on that nation's sovereignty and an act of war. Cybercrimes against the government include hacking, accessing confidential information, cyber warfare, cyber terrorism, and pirated software.</a:t>
            </a:r>
          </a:p>
          <a:p>
            <a:endParaRPr lang="en-US" dirty="0"/>
          </a:p>
        </p:txBody>
      </p:sp>
      <p:sp>
        <p:nvSpPr>
          <p:cNvPr id="4" name="Date Placeholder 3">
            <a:extLst>
              <a:ext uri="{FF2B5EF4-FFF2-40B4-BE49-F238E27FC236}">
                <a16:creationId xmlns:a16="http://schemas.microsoft.com/office/drawing/2014/main" id="{B81AA89A-05B5-A13E-F7B2-270D7CC2843A}"/>
              </a:ext>
            </a:extLst>
          </p:cNvPr>
          <p:cNvSpPr>
            <a:spLocks noGrp="1"/>
          </p:cNvSpPr>
          <p:nvPr>
            <p:ph type="dt" sz="half" idx="10"/>
          </p:nvPr>
        </p:nvSpPr>
        <p:spPr/>
        <p:txBody>
          <a:bodyPr/>
          <a:lstStyle/>
          <a:p>
            <a:pPr>
              <a:defRPr/>
            </a:pPr>
            <a:fld id="{0DF55A5C-9257-454B-8433-71A84EBF01F2}" type="datetime1">
              <a:rPr lang="en-US">
                <a:solidFill>
                  <a:prstClr val="black">
                    <a:tint val="75000"/>
                  </a:prstClr>
                </a:solidFill>
                <a:latin typeface="Calibri" panose="020F0502020204030204"/>
              </a:rPr>
              <a:pPr>
                <a:defRPr/>
              </a:pPr>
              <a:t>10/22/2024</a:t>
            </a:fld>
            <a:endParaRPr lang="en-US">
              <a:solidFill>
                <a:prstClr val="black">
                  <a:tint val="75000"/>
                </a:prstClr>
              </a:solidFill>
              <a:latin typeface="Calibri" panose="020F0502020204030204"/>
            </a:endParaRPr>
          </a:p>
        </p:txBody>
      </p:sp>
      <p:sp>
        <p:nvSpPr>
          <p:cNvPr id="5" name="Slide Number Placeholder 4">
            <a:extLst>
              <a:ext uri="{FF2B5EF4-FFF2-40B4-BE49-F238E27FC236}">
                <a16:creationId xmlns:a16="http://schemas.microsoft.com/office/drawing/2014/main" id="{2FE01183-B1A2-1E72-D451-58CECF17D24A}"/>
              </a:ext>
            </a:extLst>
          </p:cNvPr>
          <p:cNvSpPr>
            <a:spLocks noGrp="1"/>
          </p:cNvSpPr>
          <p:nvPr>
            <p:ph type="sldNum" sz="quarter" idx="12"/>
          </p:nvPr>
        </p:nvSpPr>
        <p:spPr/>
        <p:txBody>
          <a:bodyPr/>
          <a:lstStyle/>
          <a:p>
            <a:pPr>
              <a:defRPr/>
            </a:pPr>
            <a:fld id="{418E424D-5075-4224-8131-82619CE12B18}" type="slidenum">
              <a:rPr lang="en-US">
                <a:solidFill>
                  <a:prstClr val="black">
                    <a:tint val="75000"/>
                  </a:prstClr>
                </a:solidFill>
                <a:latin typeface="Calibri" panose="020F0502020204030204"/>
              </a:rPr>
              <a:pPr>
                <a:defRPr/>
              </a:pPr>
              <a:t>47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982747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43A48D6-5437-735B-1651-32E33057F0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558802"/>
            <a:ext cx="5552440" cy="5404803"/>
          </a:xfrm>
        </p:spPr>
      </p:pic>
      <p:sp>
        <p:nvSpPr>
          <p:cNvPr id="4" name="Date Placeholder 3">
            <a:extLst>
              <a:ext uri="{FF2B5EF4-FFF2-40B4-BE49-F238E27FC236}">
                <a16:creationId xmlns:a16="http://schemas.microsoft.com/office/drawing/2014/main" id="{9B04016D-0729-79AA-C075-064196F73C57}"/>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ED51EC7C-663E-DA50-8E51-B7C10E2599A8}"/>
              </a:ext>
            </a:extLst>
          </p:cNvPr>
          <p:cNvSpPr>
            <a:spLocks noGrp="1"/>
          </p:cNvSpPr>
          <p:nvPr>
            <p:ph type="sldNum" sz="quarter" idx="12"/>
          </p:nvPr>
        </p:nvSpPr>
        <p:spPr/>
        <p:txBody>
          <a:bodyPr/>
          <a:lstStyle/>
          <a:p>
            <a:fld id="{77952762-FE96-4E6C-A37C-1133FEC00D54}" type="slidenum">
              <a:rPr lang="en-US" smtClean="0"/>
              <a:t>48</a:t>
            </a:fld>
            <a:endParaRPr lang="en-US"/>
          </a:p>
        </p:txBody>
      </p:sp>
      <p:pic>
        <p:nvPicPr>
          <p:cNvPr id="3" name="Picture 2">
            <a:extLst>
              <a:ext uri="{FF2B5EF4-FFF2-40B4-BE49-F238E27FC236}">
                <a16:creationId xmlns:a16="http://schemas.microsoft.com/office/drawing/2014/main" id="{11626A67-5C31-BC6F-9226-DD70D8EEB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60" y="558802"/>
            <a:ext cx="5247640" cy="5404803"/>
          </a:xfrm>
          <a:prstGeom prst="rect">
            <a:avLst/>
          </a:prstGeom>
        </p:spPr>
      </p:pic>
    </p:spTree>
    <p:extLst>
      <p:ext uri="{BB962C8B-B14F-4D97-AF65-F5344CB8AC3E}">
        <p14:creationId xmlns:p14="http://schemas.microsoft.com/office/powerpoint/2010/main" val="2957924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36482-39EB-BA8D-A3F2-89F52D447439}"/>
              </a:ext>
            </a:extLst>
          </p:cNvPr>
          <p:cNvSpPr>
            <a:spLocks noGrp="1"/>
          </p:cNvSpPr>
          <p:nvPr>
            <p:ph type="title"/>
          </p:nvPr>
        </p:nvSpPr>
        <p:spPr/>
        <p:txBody>
          <a:bodyPr/>
          <a:lstStyle/>
          <a:p>
            <a:pPr algn="ctr"/>
            <a:r>
              <a:rPr lang="en-US" sz="3200" b="1" dirty="0">
                <a:solidFill>
                  <a:srgbClr val="7030A0"/>
                </a:solidFill>
              </a:rPr>
              <a:t>Pillars of the Global Cybersecurity Index</a:t>
            </a:r>
            <a:br>
              <a:rPr lang="en-US" b="1" dirty="0"/>
            </a:br>
            <a:endParaRPr lang="en-US" dirty="0"/>
          </a:p>
        </p:txBody>
      </p:sp>
      <p:pic>
        <p:nvPicPr>
          <p:cNvPr id="7" name="Content Placeholder 6">
            <a:extLst>
              <a:ext uri="{FF2B5EF4-FFF2-40B4-BE49-F238E27FC236}">
                <a16:creationId xmlns:a16="http://schemas.microsoft.com/office/drawing/2014/main" id="{2EF7E637-D057-DCEB-85EA-5D63B4155C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3789" y="1825625"/>
            <a:ext cx="4184421" cy="4351338"/>
          </a:xfrm>
        </p:spPr>
      </p:pic>
      <p:sp>
        <p:nvSpPr>
          <p:cNvPr id="4" name="Date Placeholder 3">
            <a:extLst>
              <a:ext uri="{FF2B5EF4-FFF2-40B4-BE49-F238E27FC236}">
                <a16:creationId xmlns:a16="http://schemas.microsoft.com/office/drawing/2014/main" id="{AB50331B-6557-8830-A9A8-B9A7CD023735}"/>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46978545-7528-DA6D-C1DE-52688BC18C4B}"/>
              </a:ext>
            </a:extLst>
          </p:cNvPr>
          <p:cNvSpPr>
            <a:spLocks noGrp="1"/>
          </p:cNvSpPr>
          <p:nvPr>
            <p:ph type="sldNum" sz="quarter" idx="12"/>
          </p:nvPr>
        </p:nvSpPr>
        <p:spPr/>
        <p:txBody>
          <a:bodyPr/>
          <a:lstStyle/>
          <a:p>
            <a:fld id="{77952762-FE96-4E6C-A37C-1133FEC00D54}" type="slidenum">
              <a:rPr lang="en-US" smtClean="0"/>
              <a:t>49</a:t>
            </a:fld>
            <a:endParaRPr lang="en-US"/>
          </a:p>
        </p:txBody>
      </p:sp>
      <p:sp>
        <p:nvSpPr>
          <p:cNvPr id="9" name="TextBox 8">
            <a:extLst>
              <a:ext uri="{FF2B5EF4-FFF2-40B4-BE49-F238E27FC236}">
                <a16:creationId xmlns:a16="http://schemas.microsoft.com/office/drawing/2014/main" id="{4885DCE3-5E26-065C-DE7C-54B9CE4DA735}"/>
              </a:ext>
            </a:extLst>
          </p:cNvPr>
          <p:cNvSpPr txBox="1"/>
          <p:nvPr/>
        </p:nvSpPr>
        <p:spPr>
          <a:xfrm>
            <a:off x="533400" y="1204159"/>
            <a:ext cx="6096000" cy="369332"/>
          </a:xfrm>
          <a:prstGeom prst="rect">
            <a:avLst/>
          </a:prstGeom>
          <a:noFill/>
        </p:spPr>
        <p:txBody>
          <a:bodyPr wrap="square">
            <a:spAutoFit/>
          </a:bodyPr>
          <a:lstStyle/>
          <a:p>
            <a:r>
              <a:rPr lang="en-US" b="1" dirty="0"/>
              <a:t>Computer Incident Response Team</a:t>
            </a:r>
            <a:r>
              <a:rPr lang="en-US" dirty="0"/>
              <a:t> (</a:t>
            </a:r>
            <a:r>
              <a:rPr lang="en-US" b="1" dirty="0"/>
              <a:t>CIRT)</a:t>
            </a:r>
            <a:r>
              <a:rPr lang="en-US" dirty="0"/>
              <a:t> </a:t>
            </a:r>
          </a:p>
        </p:txBody>
      </p:sp>
    </p:spTree>
    <p:extLst>
      <p:ext uri="{BB962C8B-B14F-4D97-AF65-F5344CB8AC3E}">
        <p14:creationId xmlns:p14="http://schemas.microsoft.com/office/powerpoint/2010/main" val="399496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96F3C-DB85-6871-1637-891492910C0D}"/>
              </a:ext>
            </a:extLst>
          </p:cNvPr>
          <p:cNvSpPr>
            <a:spLocks noGrp="1"/>
          </p:cNvSpPr>
          <p:nvPr>
            <p:ph idx="1"/>
          </p:nvPr>
        </p:nvSpPr>
        <p:spPr>
          <a:xfrm>
            <a:off x="838200" y="619762"/>
            <a:ext cx="10515600" cy="5557203"/>
          </a:xfrm>
        </p:spPr>
        <p:txBody>
          <a:bodyPr/>
          <a:lstStyle/>
          <a:p>
            <a:pPr marL="0" indent="0">
              <a:buNone/>
            </a:pPr>
            <a:r>
              <a:rPr lang="en-US" b="1" dirty="0">
                <a:solidFill>
                  <a:srgbClr val="7030A0"/>
                </a:solidFill>
              </a:rPr>
              <a:t>Cyberlaw is important because it</a:t>
            </a:r>
          </a:p>
          <a:p>
            <a:r>
              <a:rPr lang="en-US" dirty="0">
                <a:latin typeface="Times New Roman" panose="02020603050405020304" pitchFamily="18" charset="0"/>
                <a:cs typeface="Times New Roman" panose="02020603050405020304" pitchFamily="18" charset="0"/>
              </a:rPr>
              <a:t>touches almost all aspects of transactions and activities on and involving the Internet,</a:t>
            </a:r>
          </a:p>
          <a:p>
            <a:r>
              <a:rPr lang="en-US" dirty="0">
                <a:latin typeface="Times New Roman" panose="02020603050405020304" pitchFamily="18" charset="0"/>
                <a:cs typeface="Times New Roman" panose="02020603050405020304" pitchFamily="18" charset="0"/>
              </a:rPr>
              <a:t>World Wide Web and cyberspace. Every action and reaction in cyberspace has some legal and cyber legal perspectives.</a:t>
            </a:r>
          </a:p>
          <a:p>
            <a:r>
              <a:rPr lang="en-US" dirty="0">
                <a:latin typeface="Times New Roman" panose="02020603050405020304" pitchFamily="18" charset="0"/>
                <a:cs typeface="Times New Roman" panose="02020603050405020304" pitchFamily="18" charset="0"/>
              </a:rPr>
              <a:t>Cyber law encompasses laws relating to –</a:t>
            </a:r>
          </a:p>
          <a:p>
            <a:pPr marL="0" indent="0">
              <a:buNone/>
            </a:pPr>
            <a:r>
              <a:rPr lang="en-US" dirty="0">
                <a:latin typeface="Times New Roman" panose="02020603050405020304" pitchFamily="18" charset="0"/>
                <a:cs typeface="Times New Roman" panose="02020603050405020304" pitchFamily="18" charset="0"/>
              </a:rPr>
              <a:t>a) Cybercrimes</a:t>
            </a:r>
          </a:p>
          <a:p>
            <a:pPr marL="0" indent="0">
              <a:buNone/>
            </a:pPr>
            <a:r>
              <a:rPr lang="en-US" dirty="0">
                <a:latin typeface="Times New Roman" panose="02020603050405020304" pitchFamily="18" charset="0"/>
                <a:cs typeface="Times New Roman" panose="02020603050405020304" pitchFamily="18" charset="0"/>
              </a:rPr>
              <a:t>b) Electronic and digital signatures</a:t>
            </a:r>
          </a:p>
          <a:p>
            <a:pPr marL="0" indent="0">
              <a:buNone/>
            </a:pPr>
            <a:r>
              <a:rPr lang="en-US" dirty="0">
                <a:latin typeface="Times New Roman" panose="02020603050405020304" pitchFamily="18" charset="0"/>
                <a:cs typeface="Times New Roman" panose="02020603050405020304" pitchFamily="18" charset="0"/>
              </a:rPr>
              <a:t>c) Intellectual property</a:t>
            </a:r>
          </a:p>
          <a:p>
            <a:pPr marL="0" indent="0">
              <a:buNone/>
            </a:pPr>
            <a:r>
              <a:rPr lang="en-US" dirty="0">
                <a:latin typeface="Times New Roman" panose="02020603050405020304" pitchFamily="18" charset="0"/>
                <a:cs typeface="Times New Roman" panose="02020603050405020304" pitchFamily="18" charset="0"/>
              </a:rPr>
              <a:t>d) Data protection and privacy</a:t>
            </a:r>
          </a:p>
        </p:txBody>
      </p:sp>
      <p:sp>
        <p:nvSpPr>
          <p:cNvPr id="4" name="Date Placeholder 3">
            <a:extLst>
              <a:ext uri="{FF2B5EF4-FFF2-40B4-BE49-F238E27FC236}">
                <a16:creationId xmlns:a16="http://schemas.microsoft.com/office/drawing/2014/main" id="{F5ECE55C-81C4-594E-896F-62E6203B89F2}"/>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213DDCB3-61C3-0A96-6CA5-B2D1BD9E4BE2}"/>
              </a:ext>
            </a:extLst>
          </p:cNvPr>
          <p:cNvSpPr>
            <a:spLocks noGrp="1"/>
          </p:cNvSpPr>
          <p:nvPr>
            <p:ph type="sldNum" sz="quarter" idx="12"/>
          </p:nvPr>
        </p:nvSpPr>
        <p:spPr/>
        <p:txBody>
          <a:bodyPr/>
          <a:lstStyle/>
          <a:p>
            <a:fld id="{77952762-FE96-4E6C-A37C-1133FEC00D54}" type="slidenum">
              <a:rPr lang="en-US" smtClean="0"/>
              <a:t>5</a:t>
            </a:fld>
            <a:endParaRPr lang="en-US"/>
          </a:p>
        </p:txBody>
      </p:sp>
    </p:spTree>
    <p:extLst>
      <p:ext uri="{BB962C8B-B14F-4D97-AF65-F5344CB8AC3E}">
        <p14:creationId xmlns:p14="http://schemas.microsoft.com/office/powerpoint/2010/main" val="1111707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BD57-2779-2A15-F5FB-71468B3BAFD3}"/>
              </a:ext>
            </a:extLst>
          </p:cNvPr>
          <p:cNvSpPr>
            <a:spLocks noGrp="1"/>
          </p:cNvSpPr>
          <p:nvPr>
            <p:ph type="title"/>
          </p:nvPr>
        </p:nvSpPr>
        <p:spPr/>
        <p:txBody>
          <a:bodyPr/>
          <a:lstStyle/>
          <a:p>
            <a:pPr algn="ctr"/>
            <a:r>
              <a:rPr lang="en-US" sz="3200" dirty="0">
                <a:solidFill>
                  <a:srgbClr val="7030A0"/>
                </a:solidFill>
              </a:rPr>
              <a:t>What is the Cybercrime Act in Bangladesh?</a:t>
            </a:r>
            <a:br>
              <a:rPr lang="en-US" dirty="0"/>
            </a:br>
            <a:endParaRPr lang="en-US" dirty="0"/>
          </a:p>
        </p:txBody>
      </p:sp>
      <p:sp>
        <p:nvSpPr>
          <p:cNvPr id="3" name="Content Placeholder 2">
            <a:extLst>
              <a:ext uri="{FF2B5EF4-FFF2-40B4-BE49-F238E27FC236}">
                <a16:creationId xmlns:a16="http://schemas.microsoft.com/office/drawing/2014/main" id="{54368048-33CD-D2D8-5280-E4644263DE93}"/>
              </a:ext>
            </a:extLst>
          </p:cNvPr>
          <p:cNvSpPr>
            <a:spLocks noGrp="1"/>
          </p:cNvSpPr>
          <p:nvPr>
            <p:ph idx="1"/>
          </p:nvPr>
        </p:nvSpPr>
        <p:spPr/>
        <p:txBody>
          <a:bodyPr/>
          <a:lstStyle/>
          <a:p>
            <a:r>
              <a:rPr lang="en-US" dirty="0">
                <a:effectLst/>
              </a:rPr>
              <a:t>Cybercrime legislation</a:t>
            </a:r>
            <a:br>
              <a:rPr lang="en-US" dirty="0">
                <a:effectLst/>
              </a:rPr>
            </a:br>
            <a:br>
              <a:rPr lang="en-US" dirty="0">
                <a:effectLst/>
              </a:rPr>
            </a:br>
            <a:r>
              <a:rPr lang="en-US" b="1" dirty="0">
                <a:effectLst/>
              </a:rPr>
              <a:t>Bangladesh Information and Communication Technology (ICT) Act, 2006</a:t>
            </a:r>
            <a:r>
              <a:rPr lang="en-US" dirty="0">
                <a:effectLst/>
              </a:rPr>
              <a:t> amended in the year of 2009 &amp; 2013 defines and amends certain parts of law relating to legal recognition and security of information and communication technology and related matters.</a:t>
            </a:r>
          </a:p>
          <a:p>
            <a:endParaRPr lang="en-US" dirty="0"/>
          </a:p>
        </p:txBody>
      </p:sp>
      <p:sp>
        <p:nvSpPr>
          <p:cNvPr id="4" name="Date Placeholder 3">
            <a:extLst>
              <a:ext uri="{FF2B5EF4-FFF2-40B4-BE49-F238E27FC236}">
                <a16:creationId xmlns:a16="http://schemas.microsoft.com/office/drawing/2014/main" id="{AE6437E2-B170-BB46-056A-1F99D2D33026}"/>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50B6EFE6-7BC6-7EAF-48AE-3B75D7B6C103}"/>
              </a:ext>
            </a:extLst>
          </p:cNvPr>
          <p:cNvSpPr>
            <a:spLocks noGrp="1"/>
          </p:cNvSpPr>
          <p:nvPr>
            <p:ph type="sldNum" sz="quarter" idx="12"/>
          </p:nvPr>
        </p:nvSpPr>
        <p:spPr/>
        <p:txBody>
          <a:bodyPr/>
          <a:lstStyle/>
          <a:p>
            <a:fld id="{77952762-FE96-4E6C-A37C-1133FEC00D54}" type="slidenum">
              <a:rPr lang="en-US" smtClean="0"/>
              <a:t>50</a:t>
            </a:fld>
            <a:endParaRPr lang="en-US"/>
          </a:p>
        </p:txBody>
      </p:sp>
    </p:spTree>
    <p:extLst>
      <p:ext uri="{BB962C8B-B14F-4D97-AF65-F5344CB8AC3E}">
        <p14:creationId xmlns:p14="http://schemas.microsoft.com/office/powerpoint/2010/main" val="1512014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C859DB-D802-7BC9-AD25-A6BA9B370193}"/>
              </a:ext>
            </a:extLst>
          </p:cNvPr>
          <p:cNvSpPr>
            <a:spLocks noGrp="1"/>
          </p:cNvSpPr>
          <p:nvPr>
            <p:ph idx="1"/>
          </p:nvPr>
        </p:nvSpPr>
        <p:spPr/>
        <p:txBody>
          <a:bodyPr/>
          <a:lstStyle/>
          <a:p>
            <a:r>
              <a:rPr lang="en-US" dirty="0"/>
              <a:t>What is an example of an individual cybercrime?</a:t>
            </a:r>
          </a:p>
          <a:p>
            <a:r>
              <a:rPr lang="en-US" dirty="0"/>
              <a:t>Types of Cybercrime - Panda Security </a:t>
            </a:r>
            <a:r>
              <a:rPr lang="en-US" dirty="0" err="1"/>
              <a:t>Mediacenter</a:t>
            </a:r>
            <a:endParaRPr lang="en-US" dirty="0"/>
          </a:p>
          <a:p>
            <a:r>
              <a:rPr lang="en-US" dirty="0"/>
              <a:t>Individual: This category of cybercrime involves one individual distributing malicious or illegal information online. This can include cyberstalking, distributing pornography and trafficking.</a:t>
            </a:r>
          </a:p>
        </p:txBody>
      </p:sp>
      <p:sp>
        <p:nvSpPr>
          <p:cNvPr id="4" name="Date Placeholder 3">
            <a:extLst>
              <a:ext uri="{FF2B5EF4-FFF2-40B4-BE49-F238E27FC236}">
                <a16:creationId xmlns:a16="http://schemas.microsoft.com/office/drawing/2014/main" id="{339D0126-C4EC-6EDF-8AEA-527FC666F1C6}"/>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5E5F7C45-6172-CE17-8419-53ACA4BE273A}"/>
              </a:ext>
            </a:extLst>
          </p:cNvPr>
          <p:cNvSpPr>
            <a:spLocks noGrp="1"/>
          </p:cNvSpPr>
          <p:nvPr>
            <p:ph type="sldNum" sz="quarter" idx="12"/>
          </p:nvPr>
        </p:nvSpPr>
        <p:spPr/>
        <p:txBody>
          <a:bodyPr/>
          <a:lstStyle/>
          <a:p>
            <a:fld id="{77952762-FE96-4E6C-A37C-1133FEC00D54}" type="slidenum">
              <a:rPr lang="en-US" smtClean="0"/>
              <a:t>51</a:t>
            </a:fld>
            <a:endParaRPr lang="en-US"/>
          </a:p>
        </p:txBody>
      </p:sp>
    </p:spTree>
    <p:extLst>
      <p:ext uri="{BB962C8B-B14F-4D97-AF65-F5344CB8AC3E}">
        <p14:creationId xmlns:p14="http://schemas.microsoft.com/office/powerpoint/2010/main" val="965511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ED9D-5395-F517-01DC-4DD7A00B54A2}"/>
              </a:ext>
            </a:extLst>
          </p:cNvPr>
          <p:cNvSpPr>
            <a:spLocks noGrp="1"/>
          </p:cNvSpPr>
          <p:nvPr>
            <p:ph type="title"/>
          </p:nvPr>
        </p:nvSpPr>
        <p:spPr/>
        <p:txBody>
          <a:bodyPr>
            <a:normAutofit/>
          </a:bodyPr>
          <a:lstStyle/>
          <a:p>
            <a:pPr algn="ctr"/>
            <a:r>
              <a:rPr lang="en-US" sz="2800" b="1" dirty="0"/>
              <a:t>Definition of Cybercrime Against Individual </a:t>
            </a:r>
            <a:br>
              <a:rPr lang="en-US" b="1" dirty="0"/>
            </a:br>
            <a:r>
              <a:rPr lang="en-US" sz="1800" b="1" dirty="0">
                <a:hlinkClick r:id="rId2"/>
              </a:rPr>
              <a:t>https://www.ezylegal.in/blogs/cybercrime-against-individuals-in-india</a:t>
            </a:r>
            <a:r>
              <a:rPr lang="en-US" sz="1800" b="1" dirty="0"/>
              <a:t> </a:t>
            </a:r>
            <a:endParaRPr lang="en-US" sz="1800" dirty="0"/>
          </a:p>
        </p:txBody>
      </p:sp>
      <p:sp>
        <p:nvSpPr>
          <p:cNvPr id="3" name="Content Placeholder 2">
            <a:extLst>
              <a:ext uri="{FF2B5EF4-FFF2-40B4-BE49-F238E27FC236}">
                <a16:creationId xmlns:a16="http://schemas.microsoft.com/office/drawing/2014/main" id="{0CB9FA27-0381-9A72-E4DC-1D1A101DC890}"/>
              </a:ext>
            </a:extLst>
          </p:cNvPr>
          <p:cNvSpPr>
            <a:spLocks noGrp="1"/>
          </p:cNvSpPr>
          <p:nvPr>
            <p:ph idx="1"/>
          </p:nvPr>
        </p:nvSpPr>
        <p:spPr/>
        <p:txBody>
          <a:bodyPr>
            <a:normAutofit/>
          </a:bodyPr>
          <a:lstStyle/>
          <a:p>
            <a:pPr algn="just"/>
            <a:r>
              <a:rPr lang="en-US" sz="2000" dirty="0"/>
              <a:t>Cybercrime against individuals primarily involves activities that involve the use of the internet and computers as a tool to extract private information from an individual, either directly or indirectly, and disclose it on online platforms without the person’s consent or illegally to degrade the person’s reputation or cause mental or physical harm.</a:t>
            </a:r>
          </a:p>
          <a:p>
            <a:pPr algn="just"/>
            <a:r>
              <a:rPr lang="en-US" sz="2000" b="1" dirty="0"/>
              <a:t>Types of Cybercrime against Individuals</a:t>
            </a:r>
          </a:p>
          <a:p>
            <a:pPr algn="just"/>
            <a:r>
              <a:rPr lang="en-US" sz="2000" dirty="0"/>
              <a:t>Cybercrime may be broadly classified into three types:</a:t>
            </a:r>
          </a:p>
          <a:p>
            <a:pPr algn="just"/>
            <a:r>
              <a:rPr lang="en-US" sz="2000" dirty="0"/>
              <a:t>1. Cybercrime against an individual is a type of cybercrime that occurs in or through the internet. Sexual, ethnic, religious, or other forms of harassment exist.</a:t>
            </a:r>
          </a:p>
          <a:p>
            <a:pPr algn="just"/>
            <a:r>
              <a:rPr lang="en-US" sz="2000" dirty="0"/>
              <a:t>2. Cybercrime against an individual’s property includes computer wreckage, the destruction of other people’s property, the delivery of destructive programs, trespassing, and unlawful possession of computer information.</a:t>
            </a:r>
          </a:p>
          <a:p>
            <a:pPr algn="just"/>
            <a:r>
              <a:rPr lang="en-US" sz="2000" dirty="0"/>
              <a:t>3. Cybercrime against the government, such as cyberterrorism or plotting against the governmental activities</a:t>
            </a:r>
          </a:p>
          <a:p>
            <a:pPr algn="just"/>
            <a:endParaRPr lang="en-US" sz="2000" dirty="0"/>
          </a:p>
        </p:txBody>
      </p:sp>
      <p:sp>
        <p:nvSpPr>
          <p:cNvPr id="4" name="Date Placeholder 3">
            <a:extLst>
              <a:ext uri="{FF2B5EF4-FFF2-40B4-BE49-F238E27FC236}">
                <a16:creationId xmlns:a16="http://schemas.microsoft.com/office/drawing/2014/main" id="{D0361E31-2CB5-13BA-5751-2EBD07B5428A}"/>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64181EAB-382E-1C9B-00A2-1CCE9F19199E}"/>
              </a:ext>
            </a:extLst>
          </p:cNvPr>
          <p:cNvSpPr>
            <a:spLocks noGrp="1"/>
          </p:cNvSpPr>
          <p:nvPr>
            <p:ph type="sldNum" sz="quarter" idx="12"/>
          </p:nvPr>
        </p:nvSpPr>
        <p:spPr/>
        <p:txBody>
          <a:bodyPr/>
          <a:lstStyle/>
          <a:p>
            <a:fld id="{77952762-FE96-4E6C-A37C-1133FEC00D54}" type="slidenum">
              <a:rPr lang="en-US" smtClean="0"/>
              <a:t>52</a:t>
            </a:fld>
            <a:endParaRPr lang="en-US"/>
          </a:p>
        </p:txBody>
      </p:sp>
    </p:spTree>
    <p:extLst>
      <p:ext uri="{BB962C8B-B14F-4D97-AF65-F5344CB8AC3E}">
        <p14:creationId xmlns:p14="http://schemas.microsoft.com/office/powerpoint/2010/main" val="835365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7AE435-66C1-27C5-3251-080EDB2C3345}"/>
              </a:ext>
            </a:extLst>
          </p:cNvPr>
          <p:cNvSpPr>
            <a:spLocks noGrp="1"/>
          </p:cNvSpPr>
          <p:nvPr>
            <p:ph idx="1"/>
          </p:nvPr>
        </p:nvSpPr>
        <p:spPr>
          <a:xfrm>
            <a:off x="838200" y="254002"/>
            <a:ext cx="10515600" cy="5922963"/>
          </a:xfrm>
        </p:spPr>
        <p:txBody>
          <a:bodyPr>
            <a:normAutofit fontScale="55000" lnSpcReduction="20000"/>
          </a:bodyPr>
          <a:lstStyle/>
          <a:p>
            <a:r>
              <a:rPr lang="en-US" b="1" dirty="0"/>
              <a:t>Examples of Cybercrime against Individual </a:t>
            </a:r>
          </a:p>
          <a:p>
            <a:r>
              <a:rPr lang="en-US" dirty="0"/>
              <a:t>1. Phishing and Scam:</a:t>
            </a:r>
          </a:p>
          <a:p>
            <a:r>
              <a:rPr lang="en-US"/>
              <a:t>Phishing is a sort of social engineering attack and cybercrime against an individual where the attacker deceives them by sending phony messages and emails in order to get sensitive information about the user or to attempt to download malicious software and exploit it on the target machine.</a:t>
            </a:r>
          </a:p>
          <a:p>
            <a:r>
              <a:rPr lang="en-US" dirty="0"/>
              <a:t>2. Theft of Identity:</a:t>
            </a:r>
          </a:p>
          <a:p>
            <a:r>
              <a:rPr lang="en-US" dirty="0"/>
              <a:t>Identity theft happens when a cybercriminal utilizes another person’s personal information, such as credit card details or personal photographs, to perpetrate fraud or a crime without their permission.</a:t>
            </a:r>
          </a:p>
          <a:p>
            <a:r>
              <a:rPr lang="en-US" dirty="0"/>
              <a:t>3. Ransomware Infection:</a:t>
            </a:r>
          </a:p>
          <a:p>
            <a:r>
              <a:rPr lang="en-US" dirty="0"/>
              <a:t>Ransomware attacks are a sort of cybercrime against individuals that is fairly widespread. It is a sort of virus that may restrict users from accessing all of their personal data on the device by encrypting it and then demanding a ransom to get access.</a:t>
            </a:r>
          </a:p>
          <a:p>
            <a:r>
              <a:rPr lang="en-US" dirty="0"/>
              <a:t>4. Malware Attacks:</a:t>
            </a:r>
          </a:p>
          <a:p>
            <a:r>
              <a:rPr lang="en-US" dirty="0"/>
              <a:t>These are cyber crimes against individuals who use cell phones with internet access and are sometimes tracked for their location, online searches, usernames, and passwords input on their devices, webcams, and so on.</a:t>
            </a:r>
          </a:p>
          <a:p>
            <a:r>
              <a:rPr lang="en-US" dirty="0"/>
              <a:t>5. Cyberstalking:</a:t>
            </a:r>
          </a:p>
          <a:p>
            <a:r>
              <a:rPr lang="en-US" dirty="0"/>
              <a:t>Cyberstalking is a type of cybercrime against an individual where someone follows somebody on social media, online websites, or search engines, exposing the user to a barrage of online messages or emails threatening his or her safety. </a:t>
            </a:r>
          </a:p>
          <a:p>
            <a:r>
              <a:rPr lang="en-US" dirty="0"/>
              <a:t>6. Social Media Hacking:</a:t>
            </a:r>
          </a:p>
          <a:p>
            <a:r>
              <a:rPr lang="en-US" dirty="0"/>
              <a:t>Hacking on social media is a cybercrime against an individual when someone creates a </a:t>
            </a:r>
            <a:r>
              <a:rPr lang="en-US" dirty="0" err="1"/>
              <a:t>phoney</a:t>
            </a:r>
            <a:r>
              <a:rPr lang="en-US" dirty="0"/>
              <a:t> account and gains the followers or friends of the general public. This then provides the false account the ability to send out mass emails to inboxes.</a:t>
            </a:r>
          </a:p>
          <a:p>
            <a:r>
              <a:rPr lang="en-US" dirty="0"/>
              <a:t>7. Web Jacking:</a:t>
            </a:r>
          </a:p>
          <a:p>
            <a:r>
              <a:rPr lang="en-US" dirty="0"/>
              <a:t>Digital marketing has become the new normal, enticing firms to create their own websites. More website traffic suggests that more people are aware of their products/services/brands. </a:t>
            </a:r>
          </a:p>
        </p:txBody>
      </p:sp>
      <p:sp>
        <p:nvSpPr>
          <p:cNvPr id="4" name="Date Placeholder 3">
            <a:extLst>
              <a:ext uri="{FF2B5EF4-FFF2-40B4-BE49-F238E27FC236}">
                <a16:creationId xmlns:a16="http://schemas.microsoft.com/office/drawing/2014/main" id="{5233FE5D-8D7E-590F-EB73-3EF062560101}"/>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DBD60C4E-F526-EDA1-90F4-ED7EB18D83E4}"/>
              </a:ext>
            </a:extLst>
          </p:cNvPr>
          <p:cNvSpPr>
            <a:spLocks noGrp="1"/>
          </p:cNvSpPr>
          <p:nvPr>
            <p:ph type="sldNum" sz="quarter" idx="12"/>
          </p:nvPr>
        </p:nvSpPr>
        <p:spPr/>
        <p:txBody>
          <a:bodyPr/>
          <a:lstStyle/>
          <a:p>
            <a:fld id="{77952762-FE96-4E6C-A37C-1133FEC00D54}" type="slidenum">
              <a:rPr lang="en-US" smtClean="0"/>
              <a:t>53</a:t>
            </a:fld>
            <a:endParaRPr lang="en-US"/>
          </a:p>
        </p:txBody>
      </p:sp>
    </p:spTree>
    <p:extLst>
      <p:ext uri="{BB962C8B-B14F-4D97-AF65-F5344CB8AC3E}">
        <p14:creationId xmlns:p14="http://schemas.microsoft.com/office/powerpoint/2010/main" val="1563539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95DE-5E9E-EC3B-005D-6CE7FC0C9695}"/>
              </a:ext>
            </a:extLst>
          </p:cNvPr>
          <p:cNvSpPr>
            <a:spLocks noGrp="1"/>
          </p:cNvSpPr>
          <p:nvPr>
            <p:ph type="title"/>
          </p:nvPr>
        </p:nvSpPr>
        <p:spPr/>
        <p:txBody>
          <a:bodyPr>
            <a:normAutofit/>
          </a:bodyPr>
          <a:lstStyle/>
          <a:p>
            <a:pPr algn="ctr"/>
            <a:r>
              <a:rPr lang="en-US" sz="3200" b="1" dirty="0">
                <a:solidFill>
                  <a:srgbClr val="7030A0"/>
                </a:solidFill>
              </a:rPr>
              <a:t>Cybercrime Against Individuals</a:t>
            </a:r>
            <a:endParaRPr lang="en-US" sz="3200" dirty="0">
              <a:solidFill>
                <a:srgbClr val="7030A0"/>
              </a:solidFill>
            </a:endParaRPr>
          </a:p>
        </p:txBody>
      </p:sp>
      <p:sp>
        <p:nvSpPr>
          <p:cNvPr id="3" name="Content Placeholder 2">
            <a:extLst>
              <a:ext uri="{FF2B5EF4-FFF2-40B4-BE49-F238E27FC236}">
                <a16:creationId xmlns:a16="http://schemas.microsoft.com/office/drawing/2014/main" id="{71018A7F-770E-5EC4-D01B-62619D5B4246}"/>
              </a:ext>
            </a:extLst>
          </p:cNvPr>
          <p:cNvSpPr>
            <a:spLocks noGrp="1"/>
          </p:cNvSpPr>
          <p:nvPr>
            <p:ph idx="1"/>
          </p:nvPr>
        </p:nvSpPr>
        <p:spPr/>
        <p:txBody>
          <a:bodyPr>
            <a:normAutofit fontScale="85000" lnSpcReduction="20000"/>
          </a:bodyPr>
          <a:lstStyle/>
          <a:p>
            <a:pPr>
              <a:buFont typeface="+mj-lt"/>
              <a:buAutoNum type="arabicPeriod"/>
            </a:pPr>
            <a:r>
              <a:rPr lang="en-US" b="1" dirty="0"/>
              <a:t>Email spoofing :</a:t>
            </a:r>
            <a:br>
              <a:rPr lang="en-US" dirty="0"/>
            </a:br>
            <a:r>
              <a:rPr lang="en-US" dirty="0"/>
              <a:t>A spoofed email is one in which the e-mail header is forged so that mail appears to originate from one source but has been sent from another source</a:t>
            </a:r>
          </a:p>
          <a:p>
            <a:pPr>
              <a:buFont typeface="+mj-lt"/>
              <a:buAutoNum type="arabicPeriod"/>
            </a:pPr>
            <a:r>
              <a:rPr lang="en-US" b="1" dirty="0"/>
              <a:t>Spamming : </a:t>
            </a:r>
            <a:br>
              <a:rPr lang="en-US" dirty="0"/>
            </a:br>
            <a:r>
              <a:rPr lang="en-US" dirty="0"/>
              <a:t>Spamming means sending multiple copies of unsolicited emails or mass e-mails such as chain letters.</a:t>
            </a:r>
          </a:p>
          <a:p>
            <a:pPr>
              <a:buFont typeface="+mj-lt"/>
              <a:buAutoNum type="arabicPeriod"/>
            </a:pPr>
            <a:r>
              <a:rPr lang="en-US" b="1" dirty="0"/>
              <a:t>Cyber Defamation :</a:t>
            </a:r>
            <a:br>
              <a:rPr lang="en-US" dirty="0"/>
            </a:br>
            <a:r>
              <a:rPr lang="en-US" dirty="0"/>
              <a:t>This occurs when defamation takes place with the help of computers and/or the Internet. E.g. someone publishes defamatory matter about someone on a website or sends e-mails containing defamatory information.</a:t>
            </a:r>
          </a:p>
          <a:p>
            <a:pPr>
              <a:buFont typeface="+mj-lt"/>
              <a:buAutoNum type="arabicPeriod"/>
            </a:pPr>
            <a:r>
              <a:rPr lang="en-US" b="1" dirty="0"/>
              <a:t>Harassment &amp; Cyberstalking :</a:t>
            </a:r>
            <a:br>
              <a:rPr lang="en-US" dirty="0"/>
            </a:br>
            <a:r>
              <a:rPr lang="en-US" dirty="0"/>
              <a:t>Cyber Stalking Means following the moves of an individual’s activity over the internet. It can be done with the help of many protocols available such as e- mail, chat rooms, and user net groups.</a:t>
            </a:r>
          </a:p>
          <a:p>
            <a:endParaRPr lang="en-US" dirty="0"/>
          </a:p>
        </p:txBody>
      </p:sp>
      <p:sp>
        <p:nvSpPr>
          <p:cNvPr id="4" name="Date Placeholder 3">
            <a:extLst>
              <a:ext uri="{FF2B5EF4-FFF2-40B4-BE49-F238E27FC236}">
                <a16:creationId xmlns:a16="http://schemas.microsoft.com/office/drawing/2014/main" id="{C5865C37-B350-019F-8BD5-5B9F29FE4CA5}"/>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7626EECB-AC0D-1D9A-8737-A6BD1364DE67}"/>
              </a:ext>
            </a:extLst>
          </p:cNvPr>
          <p:cNvSpPr>
            <a:spLocks noGrp="1"/>
          </p:cNvSpPr>
          <p:nvPr>
            <p:ph type="sldNum" sz="quarter" idx="12"/>
          </p:nvPr>
        </p:nvSpPr>
        <p:spPr/>
        <p:txBody>
          <a:bodyPr/>
          <a:lstStyle/>
          <a:p>
            <a:fld id="{77952762-FE96-4E6C-A37C-1133FEC00D54}" type="slidenum">
              <a:rPr lang="en-US" smtClean="0"/>
              <a:t>54</a:t>
            </a:fld>
            <a:endParaRPr lang="en-US"/>
          </a:p>
        </p:txBody>
      </p:sp>
    </p:spTree>
    <p:extLst>
      <p:ext uri="{BB962C8B-B14F-4D97-AF65-F5344CB8AC3E}">
        <p14:creationId xmlns:p14="http://schemas.microsoft.com/office/powerpoint/2010/main" val="2515575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5903-97BA-0A91-9CE4-F8044E2A3DF6}"/>
              </a:ext>
            </a:extLst>
          </p:cNvPr>
          <p:cNvSpPr>
            <a:spLocks noGrp="1"/>
          </p:cNvSpPr>
          <p:nvPr>
            <p:ph type="title"/>
          </p:nvPr>
        </p:nvSpPr>
        <p:spPr>
          <a:xfrm>
            <a:off x="838200" y="365127"/>
            <a:ext cx="10515600" cy="559435"/>
          </a:xfrm>
        </p:spPr>
        <p:txBody>
          <a:bodyPr>
            <a:normAutofit/>
          </a:bodyPr>
          <a:lstStyle/>
          <a:p>
            <a:pPr algn="ctr"/>
            <a:r>
              <a:rPr lang="en-US" sz="2400" b="1" dirty="0">
                <a:solidFill>
                  <a:srgbClr val="7030A0"/>
                </a:solidFill>
              </a:rPr>
              <a:t>Definition of Cybercrime Against Institution</a:t>
            </a:r>
            <a:endParaRPr lang="en-US" sz="2400" dirty="0">
              <a:solidFill>
                <a:srgbClr val="7030A0"/>
              </a:solidFill>
            </a:endParaRPr>
          </a:p>
        </p:txBody>
      </p:sp>
      <p:sp>
        <p:nvSpPr>
          <p:cNvPr id="3" name="Content Placeholder 2">
            <a:extLst>
              <a:ext uri="{FF2B5EF4-FFF2-40B4-BE49-F238E27FC236}">
                <a16:creationId xmlns:a16="http://schemas.microsoft.com/office/drawing/2014/main" id="{EA3A1D9D-9A30-57B8-7DB8-930DF83BF020}"/>
              </a:ext>
            </a:extLst>
          </p:cNvPr>
          <p:cNvSpPr>
            <a:spLocks noGrp="1"/>
          </p:cNvSpPr>
          <p:nvPr>
            <p:ph idx="1"/>
          </p:nvPr>
        </p:nvSpPr>
        <p:spPr>
          <a:xfrm>
            <a:off x="838200" y="924562"/>
            <a:ext cx="10515600" cy="5568315"/>
          </a:xfrm>
        </p:spPr>
        <p:txBody>
          <a:bodyPr>
            <a:normAutofit fontScale="47500" lnSpcReduction="20000"/>
          </a:bodyPr>
          <a:lstStyle/>
          <a:p>
            <a:pPr>
              <a:buFont typeface="+mj-lt"/>
              <a:buAutoNum type="arabicPeriod"/>
            </a:pPr>
            <a:r>
              <a:rPr lang="en-US" sz="2900" b="1" dirty="0"/>
              <a:t>Unauthorized Accessing of Computer:</a:t>
            </a:r>
            <a:br>
              <a:rPr lang="en-US" sz="2900" dirty="0"/>
            </a:br>
            <a:r>
              <a:rPr lang="en-US" sz="2900" dirty="0"/>
              <a:t>Accessing the computer/network without permission from the owner.</a:t>
            </a:r>
            <a:br>
              <a:rPr lang="en-US" sz="2900" dirty="0"/>
            </a:br>
            <a:r>
              <a:rPr lang="en-US" sz="2900" dirty="0"/>
              <a:t>it can be of 2 forms:</a:t>
            </a:r>
          </a:p>
          <a:p>
            <a:pPr marL="742950" lvl="1" indent="-285750">
              <a:buFont typeface="+mj-lt"/>
              <a:buAutoNum type="arabicPeriod"/>
            </a:pPr>
            <a:r>
              <a:rPr lang="en-US" sz="2900" u="sng" dirty="0"/>
              <a:t>Changing/deleting data:</a:t>
            </a:r>
            <a:br>
              <a:rPr lang="en-US" sz="2900" u="sng" dirty="0"/>
            </a:br>
            <a:r>
              <a:rPr lang="en-US" sz="2900" dirty="0"/>
              <a:t>Unauthorized changing of data.</a:t>
            </a:r>
          </a:p>
          <a:p>
            <a:pPr marL="742950" lvl="1" indent="-285750">
              <a:buFont typeface="+mj-lt"/>
              <a:buAutoNum type="arabicPeriod"/>
            </a:pPr>
            <a:r>
              <a:rPr lang="en-US" sz="2900" u="sng" dirty="0"/>
              <a:t>Computer voyeur:</a:t>
            </a:r>
            <a:br>
              <a:rPr lang="en-US" sz="2900" dirty="0"/>
            </a:br>
            <a:r>
              <a:rPr lang="en-US" sz="2900" dirty="0"/>
              <a:t>The criminal reads or copies confidential or proprietary information, but the data is neither deleted nor changed.</a:t>
            </a:r>
          </a:p>
          <a:p>
            <a:pPr>
              <a:buFont typeface="+mj-lt"/>
              <a:buAutoNum type="arabicPeriod"/>
            </a:pPr>
            <a:r>
              <a:rPr lang="en-US" sz="2900" b="1" dirty="0"/>
              <a:t>Denial Of Service:</a:t>
            </a:r>
            <a:br>
              <a:rPr lang="en-US" sz="2900" dirty="0"/>
            </a:br>
            <a:r>
              <a:rPr lang="en-US" sz="2900" dirty="0"/>
              <a:t>When an Internet server is flooded with continuous bogus requests to denies legitimate users to use the server or to crash the server.</a:t>
            </a:r>
          </a:p>
          <a:p>
            <a:pPr>
              <a:buFont typeface="+mj-lt"/>
              <a:buAutoNum type="arabicPeriod"/>
            </a:pPr>
            <a:r>
              <a:rPr lang="en-US" sz="2900" b="1" dirty="0"/>
              <a:t>Computer contamination / Virus attack :</a:t>
            </a:r>
            <a:br>
              <a:rPr lang="en-US" sz="2900" dirty="0"/>
            </a:br>
            <a:r>
              <a:rPr lang="en-US" sz="2900" dirty="0"/>
              <a:t>A computer virus is a computer program that can infect other computer programs by modifying them in such a way as to include a (possibly evolved) copy of it.</a:t>
            </a:r>
            <a:br>
              <a:rPr lang="en-US" sz="2900" dirty="0"/>
            </a:br>
            <a:r>
              <a:rPr lang="en-US" sz="2900" dirty="0"/>
              <a:t>Viruses can be file infecting or affecting the boot sector of the computer.</a:t>
            </a:r>
            <a:br>
              <a:rPr lang="en-US" sz="2900" dirty="0"/>
            </a:br>
            <a:r>
              <a:rPr lang="en-US" sz="2900" dirty="0"/>
              <a:t>Worms, unlike viruses, do not need a host to attach themselves to.</a:t>
            </a:r>
          </a:p>
          <a:p>
            <a:pPr>
              <a:buFont typeface="+mj-lt"/>
              <a:buAutoNum type="arabicPeriod"/>
            </a:pPr>
            <a:r>
              <a:rPr lang="en-US" sz="2900" b="1" dirty="0"/>
              <a:t>Email Bombing :</a:t>
            </a:r>
            <a:br>
              <a:rPr lang="en-US" sz="2900" dirty="0"/>
            </a:br>
            <a:r>
              <a:rPr lang="en-US" sz="2900" dirty="0"/>
              <a:t>Sending large numbers of emails to the individual or company or mail servers thereby ultimately resulting in crashing.</a:t>
            </a:r>
          </a:p>
          <a:p>
            <a:pPr>
              <a:buFont typeface="+mj-lt"/>
              <a:buAutoNum type="arabicPeriod"/>
            </a:pPr>
            <a:r>
              <a:rPr lang="en-US" sz="2900" b="1" dirty="0"/>
              <a:t>Salami Attack :</a:t>
            </a:r>
            <a:br>
              <a:rPr lang="en-US" sz="2900" dirty="0"/>
            </a:br>
            <a:r>
              <a:rPr lang="en-US" sz="2900" dirty="0"/>
              <a:t>When negligible amounts are removed &amp; accumulated into something larger. These attacks are used for the commission of financial crimes.</a:t>
            </a:r>
          </a:p>
          <a:p>
            <a:pPr>
              <a:buFont typeface="+mj-lt"/>
              <a:buAutoNum type="arabicPeriod"/>
            </a:pPr>
            <a:r>
              <a:rPr lang="en-US" sz="2900" b="1" dirty="0"/>
              <a:t>Logic Bomb :</a:t>
            </a:r>
            <a:br>
              <a:rPr lang="en-US" sz="2900" dirty="0"/>
            </a:br>
            <a:r>
              <a:rPr lang="en-US" sz="2900" dirty="0"/>
              <a:t>It’s an event-dependent program, as soon as the designated event occurs, it crashes the computer and releases a virus or any other harmful possibilities.</a:t>
            </a:r>
          </a:p>
          <a:p>
            <a:pPr>
              <a:buFont typeface="+mj-lt"/>
              <a:buAutoNum type="arabicPeriod"/>
            </a:pPr>
            <a:r>
              <a:rPr lang="en-US" sz="2900" b="1" dirty="0"/>
              <a:t>Trojan Horse :</a:t>
            </a:r>
            <a:br>
              <a:rPr lang="en-US" sz="2900" dirty="0"/>
            </a:br>
            <a:r>
              <a:rPr lang="en-US" sz="2900" dirty="0"/>
              <a:t>an unauthorized program that functions from inside what seems to be an authorized program, thereby concealing what it is doing.</a:t>
            </a:r>
          </a:p>
          <a:p>
            <a:pPr>
              <a:buFont typeface="+mj-lt"/>
              <a:buAutoNum type="arabicPeriod"/>
            </a:pPr>
            <a:r>
              <a:rPr lang="en-US" sz="2900" b="1" dirty="0"/>
              <a:t>Data diddling :</a:t>
            </a:r>
            <a:br>
              <a:rPr lang="en-US" sz="2900" dirty="0"/>
            </a:br>
            <a:r>
              <a:rPr lang="en-US" sz="2900" dirty="0"/>
              <a:t>This kind of attack involves altering raw data just before it is processed by a computer and then changing it back after the processing is completed.</a:t>
            </a:r>
          </a:p>
          <a:p>
            <a:r>
              <a:rPr lang="en-US" dirty="0"/>
              <a:t>The </a:t>
            </a:r>
          </a:p>
        </p:txBody>
      </p:sp>
      <p:sp>
        <p:nvSpPr>
          <p:cNvPr id="4" name="Date Placeholder 3">
            <a:extLst>
              <a:ext uri="{FF2B5EF4-FFF2-40B4-BE49-F238E27FC236}">
                <a16:creationId xmlns:a16="http://schemas.microsoft.com/office/drawing/2014/main" id="{B6148CF7-367E-4747-263D-ECCF964A7908}"/>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8835A62F-934A-0E8C-4761-7A7AD540454D}"/>
              </a:ext>
            </a:extLst>
          </p:cNvPr>
          <p:cNvSpPr>
            <a:spLocks noGrp="1"/>
          </p:cNvSpPr>
          <p:nvPr>
            <p:ph type="sldNum" sz="quarter" idx="12"/>
          </p:nvPr>
        </p:nvSpPr>
        <p:spPr/>
        <p:txBody>
          <a:bodyPr/>
          <a:lstStyle/>
          <a:p>
            <a:fld id="{77952762-FE96-4E6C-A37C-1133FEC00D54}" type="slidenum">
              <a:rPr lang="en-US" smtClean="0"/>
              <a:t>55</a:t>
            </a:fld>
            <a:endParaRPr lang="en-US"/>
          </a:p>
        </p:txBody>
      </p:sp>
    </p:spTree>
    <p:extLst>
      <p:ext uri="{BB962C8B-B14F-4D97-AF65-F5344CB8AC3E}">
        <p14:creationId xmlns:p14="http://schemas.microsoft.com/office/powerpoint/2010/main" val="3197511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CFC626AB-30BA-5D2F-618B-E2CFD9C1E10A}"/>
              </a:ext>
            </a:extLst>
          </p:cNvPr>
          <p:cNvSpPr>
            <a:spLocks noGrp="1" noChangeArrowheads="1"/>
          </p:cNvSpPr>
          <p:nvPr>
            <p:ph idx="1"/>
          </p:nvPr>
        </p:nvSpPr>
        <p:spPr bwMode="auto">
          <a:xfrm>
            <a:off x="838200" y="518864"/>
            <a:ext cx="97282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lnSpc>
                <a:spcPct val="100000"/>
              </a:lnSpc>
              <a:spcBef>
                <a:spcPct val="0"/>
              </a:spcBef>
              <a:spcAft>
                <a:spcPct val="0"/>
              </a:spcAft>
              <a:buFontTx/>
              <a:buChar char="•"/>
            </a:pPr>
            <a:r>
              <a:rPr lang="en-US" altLang="en-US" sz="1800" b="1" dirty="0">
                <a:latin typeface="Arial" panose="020B0604020202020204" pitchFamily="34" charset="0"/>
              </a:rPr>
              <a:t>Against Property:</a:t>
            </a:r>
            <a:r>
              <a:rPr lang="en-US" altLang="en-US" sz="1800" dirty="0">
                <a:latin typeface="Arial" panose="020B0604020202020204" pitchFamily="34" charset="0"/>
              </a:rPr>
              <a:t> </a:t>
            </a:r>
          </a:p>
          <a:p>
            <a:pPr marL="0" indent="0" eaLnBrk="0" fontAlgn="base" hangingPunct="0">
              <a:lnSpc>
                <a:spcPct val="100000"/>
              </a:lnSpc>
              <a:spcBef>
                <a:spcPct val="0"/>
              </a:spcBef>
              <a:spcAft>
                <a:spcPct val="0"/>
              </a:spcAft>
              <a:buFontTx/>
              <a:buAutoNum type="arabicPeriod"/>
            </a:pPr>
            <a:r>
              <a:rPr lang="en-US" altLang="en-US" sz="1800" b="1" dirty="0">
                <a:latin typeface="Arial" panose="020B0604020202020204" pitchFamily="34" charset="0"/>
              </a:rPr>
              <a:t>Credit Card Fraud :</a:t>
            </a:r>
            <a:r>
              <a:rPr lang="en-US" altLang="en-US" sz="1800" dirty="0">
                <a:latin typeface="Arial" panose="020B0604020202020204" pitchFamily="34" charset="0"/>
              </a:rPr>
              <a:t> </a:t>
            </a:r>
          </a:p>
          <a:p>
            <a:pPr marL="0" indent="0" eaLnBrk="0" fontAlgn="base" hangingPunct="0">
              <a:lnSpc>
                <a:spcPct val="100000"/>
              </a:lnSpc>
              <a:spcBef>
                <a:spcPct val="0"/>
              </a:spcBef>
              <a:spcAft>
                <a:spcPct val="0"/>
              </a:spcAft>
              <a:buFontTx/>
              <a:buAutoNum type="arabicPeriod" startAt="2"/>
            </a:pPr>
            <a:r>
              <a:rPr lang="en-US" altLang="en-US" sz="1800" b="1" dirty="0">
                <a:latin typeface="Arial" panose="020B0604020202020204" pitchFamily="34" charset="0"/>
              </a:rPr>
              <a:t>Intellectual Property crimes :</a:t>
            </a:r>
            <a:r>
              <a:rPr lang="en-US" altLang="en-US" sz="1800" dirty="0">
                <a:latin typeface="Arial" panose="020B0604020202020204" pitchFamily="34" charset="0"/>
              </a:rPr>
              <a:t> These include Software piracy: illegal copying of programs, and distribution of copies of software. </a:t>
            </a:r>
          </a:p>
          <a:p>
            <a:pPr marL="457200" lvl="1" indent="0" eaLnBrk="0" fontAlgn="base" hangingPunct="0">
              <a:lnSpc>
                <a:spcPct val="100000"/>
              </a:lnSpc>
              <a:spcBef>
                <a:spcPct val="0"/>
              </a:spcBef>
              <a:spcAft>
                <a:spcPct val="0"/>
              </a:spcAft>
              <a:buFontTx/>
              <a:buAutoNum type="arabicPeriod"/>
            </a:pPr>
            <a:r>
              <a:rPr lang="en-US" altLang="en-US" sz="1800" dirty="0">
                <a:latin typeface="Arial" panose="020B0604020202020204" pitchFamily="34" charset="0"/>
              </a:rPr>
              <a:t>Copyright infringement: </a:t>
            </a:r>
          </a:p>
          <a:p>
            <a:pPr marL="457200" lvl="1" indent="0" eaLnBrk="0" fontAlgn="base" hangingPunct="0">
              <a:lnSpc>
                <a:spcPct val="100000"/>
              </a:lnSpc>
              <a:spcBef>
                <a:spcPct val="0"/>
              </a:spcBef>
              <a:spcAft>
                <a:spcPct val="0"/>
              </a:spcAft>
              <a:buFontTx/>
              <a:buAutoNum type="arabicPeriod" startAt="2"/>
            </a:pPr>
            <a:r>
              <a:rPr lang="en-US" altLang="en-US" sz="1800" dirty="0">
                <a:latin typeface="Arial" panose="020B0604020202020204" pitchFamily="34" charset="0"/>
              </a:rPr>
              <a:t>Trademarks violations:</a:t>
            </a:r>
            <a:br>
              <a:rPr lang="en-US" altLang="en-US" sz="1800" dirty="0">
                <a:latin typeface="Arial" panose="020B0604020202020204" pitchFamily="34" charset="0"/>
              </a:rPr>
            </a:br>
            <a:r>
              <a:rPr lang="en-US" altLang="en-US" sz="1800" dirty="0">
                <a:latin typeface="Arial" panose="020B0604020202020204" pitchFamily="34" charset="0"/>
              </a:rPr>
              <a:t>Theft of computer source code: </a:t>
            </a:r>
          </a:p>
          <a:p>
            <a:pPr marL="0" indent="0" eaLnBrk="0" fontAlgn="base" hangingPunct="0">
              <a:lnSpc>
                <a:spcPct val="100000"/>
              </a:lnSpc>
              <a:spcBef>
                <a:spcPct val="0"/>
              </a:spcBef>
              <a:spcAft>
                <a:spcPct val="0"/>
              </a:spcAft>
              <a:buFontTx/>
              <a:buAutoNum type="arabicPeriod" startAt="3"/>
            </a:pPr>
            <a:r>
              <a:rPr lang="en-US" altLang="en-US" sz="1800" b="1" dirty="0">
                <a:latin typeface="Arial" panose="020B0604020202020204" pitchFamily="34" charset="0"/>
              </a:rPr>
              <a:t>Internet time theft :</a:t>
            </a:r>
            <a:br>
              <a:rPr lang="en-US" altLang="en-US" sz="1800" dirty="0">
                <a:latin typeface="Arial" panose="020B0604020202020204" pitchFamily="34" charset="0"/>
              </a:rPr>
            </a:br>
            <a:r>
              <a:rPr lang="en-US" altLang="en-US" sz="1800" dirty="0">
                <a:latin typeface="Arial" panose="020B0604020202020204" pitchFamily="34" charset="0"/>
              </a:rPr>
              <a:t>the usage of the Internet hours by an unauthorized person which is paid by another person</a:t>
            </a:r>
          </a:p>
          <a:p>
            <a:pPr marL="0" indent="0" eaLnBrk="0" fontAlgn="base" hangingPunct="0">
              <a:lnSpc>
                <a:spcPct val="100000"/>
              </a:lnSpc>
              <a:spcBef>
                <a:spcPct val="0"/>
              </a:spcBef>
              <a:spcAft>
                <a:spcPct val="0"/>
              </a:spcAft>
              <a:buNone/>
            </a:pPr>
            <a:endParaRPr lang="en-US" altLang="en-US" sz="1800" dirty="0">
              <a:latin typeface="Arial" panose="020B0604020202020204" pitchFamily="34" charset="0"/>
            </a:endParaRPr>
          </a:p>
        </p:txBody>
      </p:sp>
      <p:sp>
        <p:nvSpPr>
          <p:cNvPr id="4" name="Date Placeholder 3">
            <a:extLst>
              <a:ext uri="{FF2B5EF4-FFF2-40B4-BE49-F238E27FC236}">
                <a16:creationId xmlns:a16="http://schemas.microsoft.com/office/drawing/2014/main" id="{85FFBDA6-21B3-180D-5295-C99509928EAA}"/>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E7A30FCA-2767-0C9C-E991-CAF94070C252}"/>
              </a:ext>
            </a:extLst>
          </p:cNvPr>
          <p:cNvSpPr>
            <a:spLocks noGrp="1"/>
          </p:cNvSpPr>
          <p:nvPr>
            <p:ph type="sldNum" sz="quarter" idx="12"/>
          </p:nvPr>
        </p:nvSpPr>
        <p:spPr/>
        <p:txBody>
          <a:bodyPr/>
          <a:lstStyle/>
          <a:p>
            <a:fld id="{77952762-FE96-4E6C-A37C-1133FEC00D54}" type="slidenum">
              <a:rPr lang="en-US" smtClean="0"/>
              <a:t>56</a:t>
            </a:fld>
            <a:endParaRPr lang="en-US"/>
          </a:p>
        </p:txBody>
      </p:sp>
      <p:sp>
        <p:nvSpPr>
          <p:cNvPr id="8" name="Rectangle 3">
            <a:extLst>
              <a:ext uri="{FF2B5EF4-FFF2-40B4-BE49-F238E27FC236}">
                <a16:creationId xmlns:a16="http://schemas.microsoft.com/office/drawing/2014/main" id="{BA1CC415-D687-A280-CEDD-671F0095ED08}"/>
              </a:ext>
            </a:extLst>
          </p:cNvPr>
          <p:cNvSpPr>
            <a:spLocks noChangeArrowheads="1"/>
          </p:cNvSpPr>
          <p:nvPr/>
        </p:nvSpPr>
        <p:spPr bwMode="auto">
          <a:xfrm rot="10800000" flipV="1">
            <a:off x="838200" y="3560684"/>
            <a:ext cx="972820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US" altLang="en-US" b="1" dirty="0">
                <a:latin typeface="Arial" panose="020B0604020202020204" pitchFamily="34" charset="0"/>
              </a:rPr>
              <a:t>Against Society</a:t>
            </a:r>
            <a:r>
              <a:rPr lang="en-US" altLang="en-US" dirty="0">
                <a:latin typeface="Arial" panose="020B0604020202020204" pitchFamily="34" charset="0"/>
              </a:rPr>
              <a:t> </a:t>
            </a:r>
          </a:p>
          <a:p>
            <a:pPr eaLnBrk="0" fontAlgn="base" hangingPunct="0">
              <a:spcBef>
                <a:spcPct val="0"/>
              </a:spcBef>
              <a:spcAft>
                <a:spcPct val="0"/>
              </a:spcAft>
              <a:buFontTx/>
              <a:buAutoNum type="arabicPeriod"/>
            </a:pPr>
            <a:r>
              <a:rPr lang="en-US" altLang="en-US" b="1" dirty="0">
                <a:latin typeface="Arial" panose="020B0604020202020204" pitchFamily="34" charset="0"/>
              </a:rPr>
              <a:t>Forgery: </a:t>
            </a:r>
            <a:r>
              <a:rPr lang="en-US" altLang="en-US" dirty="0">
                <a:latin typeface="Arial" panose="020B0604020202020204" pitchFamily="34" charset="0"/>
              </a:rPr>
              <a:t>currency notes, revenue stamps, mark sheets </a:t>
            </a:r>
            <a:r>
              <a:rPr lang="en-US" altLang="en-US" dirty="0" err="1">
                <a:latin typeface="Arial" panose="020B0604020202020204" pitchFamily="34" charset="0"/>
              </a:rPr>
              <a:t>etc</a:t>
            </a:r>
            <a:r>
              <a:rPr lang="en-US" altLang="en-US" dirty="0">
                <a:latin typeface="Arial" panose="020B0604020202020204" pitchFamily="34" charset="0"/>
              </a:rPr>
              <a:t> can be forged using computers and high-quality scanners and printers. </a:t>
            </a:r>
          </a:p>
          <a:p>
            <a:pPr eaLnBrk="0" fontAlgn="base" hangingPunct="0">
              <a:spcBef>
                <a:spcPct val="0"/>
              </a:spcBef>
              <a:spcAft>
                <a:spcPct val="0"/>
              </a:spcAft>
              <a:buFontTx/>
              <a:buAutoNum type="arabicPeriod" startAt="2"/>
            </a:pPr>
            <a:r>
              <a:rPr lang="en-US" altLang="en-US" b="1" dirty="0">
                <a:latin typeface="Arial" panose="020B0604020202020204" pitchFamily="34" charset="0"/>
              </a:rPr>
              <a:t>Cyber Terrorism:</a:t>
            </a:r>
            <a:r>
              <a:rPr lang="en-US" altLang="en-US" dirty="0">
                <a:latin typeface="Arial" panose="020B0604020202020204" pitchFamily="34" charset="0"/>
              </a:rPr>
              <a:t> Use of computer resources to intimidate or coerce others. </a:t>
            </a:r>
          </a:p>
          <a:p>
            <a:pPr eaLnBrk="0" fontAlgn="base" hangingPunct="0">
              <a:spcBef>
                <a:spcPct val="0"/>
              </a:spcBef>
              <a:spcAft>
                <a:spcPct val="0"/>
              </a:spcAft>
              <a:buFontTx/>
              <a:buAutoNum type="arabicPeriod" startAt="3"/>
            </a:pPr>
            <a:r>
              <a:rPr lang="en-US" altLang="en-US" b="1" dirty="0">
                <a:latin typeface="Arial" panose="020B0604020202020204" pitchFamily="34" charset="0"/>
              </a:rPr>
              <a:t>Web Jacking: </a:t>
            </a:r>
            <a:r>
              <a:rPr lang="en-US" altLang="en-US" dirty="0">
                <a:latin typeface="Arial" panose="020B0604020202020204" pitchFamily="34" charset="0"/>
              </a:rPr>
              <a:t>Hackers gain access and control over the website of another, even if they change the content of the website to fulfill political objective or for money. </a:t>
            </a:r>
          </a:p>
          <a:p>
            <a:pPr eaLnBrk="0" fontAlgn="base" hangingPunct="0">
              <a:spcBef>
                <a:spcPct val="0"/>
              </a:spcBef>
              <a:spcAft>
                <a:spcPct val="0"/>
              </a:spcAft>
            </a:pPr>
            <a:r>
              <a:rPr lang="en-US" altLang="en-US" dirty="0">
                <a:latin typeface="Arial" panose="020B0604020202020204" pitchFamily="34" charset="0"/>
              </a:rPr>
              <a:t>,</a:t>
            </a:r>
          </a:p>
        </p:txBody>
      </p:sp>
    </p:spTree>
    <p:extLst>
      <p:ext uri="{BB962C8B-B14F-4D97-AF65-F5344CB8AC3E}">
        <p14:creationId xmlns:p14="http://schemas.microsoft.com/office/powerpoint/2010/main" val="293302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B337-F1DB-F3DF-C3E2-A00724E14ADC}"/>
              </a:ext>
            </a:extLst>
          </p:cNvPr>
          <p:cNvSpPr>
            <a:spLocks noGrp="1"/>
          </p:cNvSpPr>
          <p:nvPr>
            <p:ph type="title"/>
          </p:nvPr>
        </p:nvSpPr>
        <p:spPr/>
        <p:txBody>
          <a:bodyPr>
            <a:normAutofit/>
          </a:bodyPr>
          <a:lstStyle/>
          <a:p>
            <a:pPr algn="ctr"/>
            <a:r>
              <a:rPr lang="en-US" sz="2400" b="1" kern="0" dirty="0">
                <a:solidFill>
                  <a:srgbClr val="7030A0"/>
                </a:solidFill>
                <a:effectLst/>
                <a:latin typeface="Times New Roman" panose="02020603050405020304" pitchFamily="18" charset="0"/>
                <a:ea typeface="Calibri" panose="020F0502020204030204" pitchFamily="34" charset="0"/>
              </a:rPr>
              <a:t>Different offenses under ICT Act, 2006. </a:t>
            </a:r>
            <a:endParaRPr lang="en-US" sz="2400" b="1" dirty="0">
              <a:solidFill>
                <a:srgbClr val="7030A0"/>
              </a:solidFill>
            </a:endParaRPr>
          </a:p>
        </p:txBody>
      </p:sp>
      <p:sp>
        <p:nvSpPr>
          <p:cNvPr id="3" name="Content Placeholder 2">
            <a:extLst>
              <a:ext uri="{FF2B5EF4-FFF2-40B4-BE49-F238E27FC236}">
                <a16:creationId xmlns:a16="http://schemas.microsoft.com/office/drawing/2014/main" id="{E33C6CAF-E987-8B44-EF1F-C103653EBAAD}"/>
              </a:ext>
            </a:extLst>
          </p:cNvPr>
          <p:cNvSpPr>
            <a:spLocks noGrp="1"/>
          </p:cNvSpPr>
          <p:nvPr>
            <p:ph idx="1"/>
          </p:nvPr>
        </p:nvSpPr>
        <p:spPr/>
        <p:txBody>
          <a:bodyPr/>
          <a:lstStyle/>
          <a:p>
            <a:pPr marL="0" indent="0">
              <a:buNone/>
            </a:pPr>
            <a:r>
              <a:rPr lang="en-US" dirty="0"/>
              <a:t>.</a:t>
            </a:r>
          </a:p>
        </p:txBody>
      </p:sp>
      <p:sp>
        <p:nvSpPr>
          <p:cNvPr id="4" name="Date Placeholder 3">
            <a:extLst>
              <a:ext uri="{FF2B5EF4-FFF2-40B4-BE49-F238E27FC236}">
                <a16:creationId xmlns:a16="http://schemas.microsoft.com/office/drawing/2014/main" id="{71B6E53A-A20F-9B52-C972-BECD3E64E59B}"/>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F56D5555-1BDF-CC9F-CDD0-35447F386919}"/>
              </a:ext>
            </a:extLst>
          </p:cNvPr>
          <p:cNvSpPr>
            <a:spLocks noGrp="1"/>
          </p:cNvSpPr>
          <p:nvPr>
            <p:ph type="sldNum" sz="quarter" idx="12"/>
          </p:nvPr>
        </p:nvSpPr>
        <p:spPr/>
        <p:txBody>
          <a:bodyPr/>
          <a:lstStyle/>
          <a:p>
            <a:fld id="{77952762-FE96-4E6C-A37C-1133FEC00D54}" type="slidenum">
              <a:rPr lang="en-US" smtClean="0"/>
              <a:t>57</a:t>
            </a:fld>
            <a:endParaRPr lang="en-US"/>
          </a:p>
        </p:txBody>
      </p:sp>
    </p:spTree>
    <p:extLst>
      <p:ext uri="{BB962C8B-B14F-4D97-AF65-F5344CB8AC3E}">
        <p14:creationId xmlns:p14="http://schemas.microsoft.com/office/powerpoint/2010/main" val="3431457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6D05F-4270-BEDD-9434-78A9880BEFCE}"/>
              </a:ext>
            </a:extLst>
          </p:cNvPr>
          <p:cNvSpPr>
            <a:spLocks noGrp="1"/>
          </p:cNvSpPr>
          <p:nvPr>
            <p:ph idx="1"/>
          </p:nvPr>
        </p:nvSpPr>
        <p:spPr/>
        <p:txBody>
          <a:bodyPr>
            <a:normAutofit fontScale="70000" lnSpcReduction="20000"/>
          </a:bodyPr>
          <a:lstStyle/>
          <a:p>
            <a:endParaRPr lang="en-US" dirty="0"/>
          </a:p>
          <a:p>
            <a:pPr algn="just"/>
            <a:r>
              <a:rPr lang="en-US" sz="3600" dirty="0"/>
              <a:t>Intellectual property (IP) refers to creations of the mind, such as inventions; literary and artistic works; designs; symbols, names, and images used in commerce.</a:t>
            </a:r>
          </a:p>
          <a:p>
            <a:pPr algn="just"/>
            <a:r>
              <a:rPr lang="en-US" sz="3600" dirty="0"/>
              <a:t>IP is protected in law by, for example, </a:t>
            </a:r>
            <a:r>
              <a:rPr lang="en-US" sz="3600" dirty="0">
                <a:hlinkClick r:id="rId2"/>
              </a:rPr>
              <a:t>patents</a:t>
            </a:r>
            <a:r>
              <a:rPr lang="en-US" sz="3600" dirty="0"/>
              <a:t>, copyrights, and </a:t>
            </a:r>
            <a:r>
              <a:rPr lang="en-US" sz="3600" dirty="0">
                <a:hlinkClick r:id="rId3"/>
              </a:rPr>
              <a:t>trademarks</a:t>
            </a:r>
            <a:r>
              <a:rPr lang="en-US" sz="3600" dirty="0"/>
              <a:t>, which enable people to earn recognition or financial benefit from what they invent or create. By striking the right balance between the interests of innovators and the wider public interest, the IP system aims to foster an environment in which creativity and innovation can flourish.</a:t>
            </a:r>
          </a:p>
          <a:p>
            <a:endParaRPr lang="en-US" dirty="0"/>
          </a:p>
          <a:p>
            <a:endParaRPr lang="en-US" dirty="0"/>
          </a:p>
          <a:p>
            <a:endParaRPr lang="en-US" dirty="0"/>
          </a:p>
          <a:p>
            <a:r>
              <a:rPr lang="en-US" dirty="0">
                <a:hlinkClick r:id="rId4"/>
              </a:rPr>
              <a:t>https://www.wipo.int/about-ip/en/</a:t>
            </a:r>
            <a:r>
              <a:rPr lang="en-US" dirty="0"/>
              <a:t> </a:t>
            </a:r>
          </a:p>
        </p:txBody>
      </p:sp>
      <p:sp>
        <p:nvSpPr>
          <p:cNvPr id="4" name="Date Placeholder 3">
            <a:extLst>
              <a:ext uri="{FF2B5EF4-FFF2-40B4-BE49-F238E27FC236}">
                <a16:creationId xmlns:a16="http://schemas.microsoft.com/office/drawing/2014/main" id="{AA868AD5-02B4-9672-F56A-7FAB8FEEF971}"/>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18D9DB42-F75E-0C59-2ACD-8DFF21F7BF8F}"/>
              </a:ext>
            </a:extLst>
          </p:cNvPr>
          <p:cNvSpPr>
            <a:spLocks noGrp="1"/>
          </p:cNvSpPr>
          <p:nvPr>
            <p:ph type="sldNum" sz="quarter" idx="12"/>
          </p:nvPr>
        </p:nvSpPr>
        <p:spPr/>
        <p:txBody>
          <a:bodyPr/>
          <a:lstStyle/>
          <a:p>
            <a:fld id="{77952762-FE96-4E6C-A37C-1133FEC00D54}" type="slidenum">
              <a:rPr lang="en-US" smtClean="0"/>
              <a:t>58</a:t>
            </a:fld>
            <a:endParaRPr lang="en-US"/>
          </a:p>
        </p:txBody>
      </p:sp>
      <p:sp>
        <p:nvSpPr>
          <p:cNvPr id="6" name="TextBox 5">
            <a:extLst>
              <a:ext uri="{FF2B5EF4-FFF2-40B4-BE49-F238E27FC236}">
                <a16:creationId xmlns:a16="http://schemas.microsoft.com/office/drawing/2014/main" id="{F070C44D-ACB8-01D8-CCD4-18CD36B87932}"/>
              </a:ext>
            </a:extLst>
          </p:cNvPr>
          <p:cNvSpPr txBox="1"/>
          <p:nvPr/>
        </p:nvSpPr>
        <p:spPr>
          <a:xfrm>
            <a:off x="3657600" y="681039"/>
            <a:ext cx="6096000" cy="584775"/>
          </a:xfrm>
          <a:prstGeom prst="rect">
            <a:avLst/>
          </a:prstGeom>
          <a:noFill/>
        </p:spPr>
        <p:txBody>
          <a:bodyPr wrap="square">
            <a:spAutoFit/>
          </a:bodyPr>
          <a:lstStyle/>
          <a:p>
            <a:pPr algn="ctr"/>
            <a:r>
              <a:rPr lang="en-US" sz="3200" b="1" dirty="0">
                <a:solidFill>
                  <a:srgbClr val="7030A0"/>
                </a:solidFill>
              </a:rPr>
              <a:t>What is Intellectual Property?</a:t>
            </a:r>
          </a:p>
        </p:txBody>
      </p:sp>
    </p:spTree>
    <p:extLst>
      <p:ext uri="{BB962C8B-B14F-4D97-AF65-F5344CB8AC3E}">
        <p14:creationId xmlns:p14="http://schemas.microsoft.com/office/powerpoint/2010/main" val="3029701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29BC-2ABB-AB95-9AE5-B0C3FA059268}"/>
              </a:ext>
            </a:extLst>
          </p:cNvPr>
          <p:cNvSpPr>
            <a:spLocks noGrp="1"/>
          </p:cNvSpPr>
          <p:nvPr>
            <p:ph type="title"/>
          </p:nvPr>
        </p:nvSpPr>
        <p:spPr/>
        <p:txBody>
          <a:bodyPr/>
          <a:lstStyle/>
          <a:p>
            <a:pPr algn="ctr"/>
            <a:r>
              <a:rPr lang="en-US" sz="3200" b="1" dirty="0">
                <a:solidFill>
                  <a:srgbClr val="7030A0"/>
                </a:solidFill>
              </a:rPr>
              <a:t>What is intellectual property?</a:t>
            </a:r>
            <a:br>
              <a:rPr lang="en-US" dirty="0"/>
            </a:br>
            <a:endParaRPr lang="en-US" dirty="0"/>
          </a:p>
        </p:txBody>
      </p:sp>
      <p:sp>
        <p:nvSpPr>
          <p:cNvPr id="3" name="Content Placeholder 2">
            <a:extLst>
              <a:ext uri="{FF2B5EF4-FFF2-40B4-BE49-F238E27FC236}">
                <a16:creationId xmlns:a16="http://schemas.microsoft.com/office/drawing/2014/main" id="{93A36874-3BE3-4181-B5D6-4D3DC26DA579}"/>
              </a:ext>
            </a:extLst>
          </p:cNvPr>
          <p:cNvSpPr>
            <a:spLocks noGrp="1"/>
          </p:cNvSpPr>
          <p:nvPr>
            <p:ph idx="1"/>
          </p:nvPr>
        </p:nvSpPr>
        <p:spPr/>
        <p:txBody>
          <a:bodyPr>
            <a:normAutofit fontScale="92500" lnSpcReduction="10000"/>
          </a:bodyPr>
          <a:lstStyle/>
          <a:p>
            <a:endParaRPr lang="en-US" dirty="0"/>
          </a:p>
          <a:p>
            <a:r>
              <a:rPr lang="en-US" dirty="0"/>
              <a:t>Intellectual property refers to any intellectual creation, such as literary works, artistic works, inventions, designs, symbols, names, images, computer code, etc.</a:t>
            </a:r>
          </a:p>
          <a:p>
            <a:endParaRPr lang="en-US" dirty="0"/>
          </a:p>
          <a:p>
            <a:r>
              <a:rPr lang="en-US" dirty="0"/>
              <a:t>Intellectual property law exists to protect the creators and covers areas of copyright, trademark law, and patents.</a:t>
            </a:r>
          </a:p>
          <a:p>
            <a:endParaRPr lang="en-US" dirty="0"/>
          </a:p>
          <a:p>
            <a:r>
              <a:rPr lang="en-US" dirty="0"/>
              <a:t>Thus, intellectual property is an umbrella term encompassing both copyright and industrial property, such as trademarks, patents, and inventions.</a:t>
            </a:r>
          </a:p>
        </p:txBody>
      </p:sp>
      <p:sp>
        <p:nvSpPr>
          <p:cNvPr id="4" name="Date Placeholder 3">
            <a:extLst>
              <a:ext uri="{FF2B5EF4-FFF2-40B4-BE49-F238E27FC236}">
                <a16:creationId xmlns:a16="http://schemas.microsoft.com/office/drawing/2014/main" id="{40E09833-7CAF-460E-473C-42EF084639F6}"/>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FDBB3E1B-1E2C-633D-A9F8-2EF3A6F1E5EA}"/>
              </a:ext>
            </a:extLst>
          </p:cNvPr>
          <p:cNvSpPr>
            <a:spLocks noGrp="1"/>
          </p:cNvSpPr>
          <p:nvPr>
            <p:ph type="sldNum" sz="quarter" idx="12"/>
          </p:nvPr>
        </p:nvSpPr>
        <p:spPr/>
        <p:txBody>
          <a:bodyPr/>
          <a:lstStyle/>
          <a:p>
            <a:fld id="{77952762-FE96-4E6C-A37C-1133FEC00D54}" type="slidenum">
              <a:rPr lang="en-US" smtClean="0"/>
              <a:t>59</a:t>
            </a:fld>
            <a:endParaRPr lang="en-US"/>
          </a:p>
        </p:txBody>
      </p:sp>
    </p:spTree>
    <p:extLst>
      <p:ext uri="{BB962C8B-B14F-4D97-AF65-F5344CB8AC3E}">
        <p14:creationId xmlns:p14="http://schemas.microsoft.com/office/powerpoint/2010/main" val="3878519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8248-A99D-441E-9572-C98C357AFA2E}"/>
              </a:ext>
            </a:extLst>
          </p:cNvPr>
          <p:cNvSpPr>
            <a:spLocks noGrp="1"/>
          </p:cNvSpPr>
          <p:nvPr>
            <p:ph type="title"/>
          </p:nvPr>
        </p:nvSpPr>
        <p:spPr/>
        <p:txBody>
          <a:bodyPr/>
          <a:lstStyle/>
          <a:p>
            <a:pPr algn="ctr"/>
            <a:r>
              <a:rPr lang="en-US" sz="3200" b="1" dirty="0">
                <a:solidFill>
                  <a:srgbClr val="7030A0"/>
                </a:solidFill>
                <a:latin typeface="+mn-lt"/>
              </a:rPr>
              <a:t>What is Cyber Crime?</a:t>
            </a:r>
            <a:br>
              <a:rPr lang="en-US" b="1" dirty="0">
                <a:latin typeface="+mn-lt"/>
              </a:rPr>
            </a:br>
            <a:endParaRPr lang="en-US" dirty="0">
              <a:latin typeface="+mn-lt"/>
            </a:endParaRPr>
          </a:p>
        </p:txBody>
      </p:sp>
      <p:sp>
        <p:nvSpPr>
          <p:cNvPr id="3" name="Content Placeholder 2">
            <a:extLst>
              <a:ext uri="{FF2B5EF4-FFF2-40B4-BE49-F238E27FC236}">
                <a16:creationId xmlns:a16="http://schemas.microsoft.com/office/drawing/2014/main" id="{AC9EBF60-F1BA-671F-1B97-0FF949F16837}"/>
              </a:ext>
            </a:extLst>
          </p:cNvPr>
          <p:cNvSpPr>
            <a:spLocks noGrp="1"/>
          </p:cNvSpPr>
          <p:nvPr>
            <p:ph idx="1"/>
          </p:nvPr>
        </p:nvSpPr>
        <p:spPr/>
        <p:txBody>
          <a:bodyPr>
            <a:normAutofit/>
          </a:bodyPr>
          <a:lstStyle/>
          <a:p>
            <a:pPr algn="just"/>
            <a:r>
              <a:rPr lang="en-US" sz="2000" dirty="0"/>
              <a:t> </a:t>
            </a:r>
          </a:p>
          <a:p>
            <a:endParaRPr lang="en-US" dirty="0"/>
          </a:p>
        </p:txBody>
      </p:sp>
      <p:sp>
        <p:nvSpPr>
          <p:cNvPr id="4" name="Date Placeholder 3">
            <a:extLst>
              <a:ext uri="{FF2B5EF4-FFF2-40B4-BE49-F238E27FC236}">
                <a16:creationId xmlns:a16="http://schemas.microsoft.com/office/drawing/2014/main" id="{7DC2312F-C512-17A0-BE90-CC922E6AB009}"/>
              </a:ext>
            </a:extLst>
          </p:cNvPr>
          <p:cNvSpPr>
            <a:spLocks noGrp="1"/>
          </p:cNvSpPr>
          <p:nvPr>
            <p:ph type="dt" sz="half" idx="10"/>
          </p:nvPr>
        </p:nvSpPr>
        <p:spPr/>
        <p:txBody>
          <a:bodyPr/>
          <a:lstStyle/>
          <a:p>
            <a:pPr>
              <a:defRPr/>
            </a:pPr>
            <a:fld id="{3977DBB6-87C2-4651-9CC1-45177E7328D7}" type="datetime1">
              <a:rPr lang="en-US">
                <a:solidFill>
                  <a:prstClr val="black">
                    <a:tint val="75000"/>
                  </a:prstClr>
                </a:solidFill>
                <a:latin typeface="Calibri" panose="020F0502020204030204"/>
              </a:rPr>
              <a:pPr>
                <a:defRPr/>
              </a:pPr>
              <a:t>10/22/2024</a:t>
            </a:fld>
            <a:endParaRPr lang="en-US">
              <a:solidFill>
                <a:prstClr val="black">
                  <a:tint val="75000"/>
                </a:prstClr>
              </a:solidFill>
              <a:latin typeface="Calibri" panose="020F0502020204030204"/>
            </a:endParaRPr>
          </a:p>
        </p:txBody>
      </p:sp>
      <p:sp>
        <p:nvSpPr>
          <p:cNvPr id="5" name="Slide Number Placeholder 4">
            <a:extLst>
              <a:ext uri="{FF2B5EF4-FFF2-40B4-BE49-F238E27FC236}">
                <a16:creationId xmlns:a16="http://schemas.microsoft.com/office/drawing/2014/main" id="{FFDE298A-0C48-569A-F9FB-86D4FDEFFD4A}"/>
              </a:ext>
            </a:extLst>
          </p:cNvPr>
          <p:cNvSpPr>
            <a:spLocks noGrp="1"/>
          </p:cNvSpPr>
          <p:nvPr>
            <p:ph type="sldNum" sz="quarter" idx="12"/>
          </p:nvPr>
        </p:nvSpPr>
        <p:spPr/>
        <p:txBody>
          <a:bodyPr/>
          <a:lstStyle/>
          <a:p>
            <a:pPr>
              <a:defRPr/>
            </a:pPr>
            <a:fld id="{418E424D-5075-4224-8131-82619CE12B18}" type="slidenum">
              <a:rPr lang="en-US">
                <a:solidFill>
                  <a:prstClr val="black">
                    <a:tint val="75000"/>
                  </a:prstClr>
                </a:solidFill>
                <a:latin typeface="Calibri" panose="020F0502020204030204"/>
              </a:rPr>
              <a:pPr>
                <a:defRPr/>
              </a:pPr>
              <a:t>6</a:t>
            </a:fld>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9AF2E39B-2A77-BC40-35AC-A3141A8AA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600960"/>
            <a:ext cx="4257040" cy="4257040"/>
          </a:xfrm>
          <a:prstGeom prst="rect">
            <a:avLst/>
          </a:prstGeom>
        </p:spPr>
      </p:pic>
      <p:pic>
        <p:nvPicPr>
          <p:cNvPr id="8" name="Picture 7">
            <a:extLst>
              <a:ext uri="{FF2B5EF4-FFF2-40B4-BE49-F238E27FC236}">
                <a16:creationId xmlns:a16="http://schemas.microsoft.com/office/drawing/2014/main" id="{493BC1A2-ED63-E111-2099-D5E68C67126E}"/>
              </a:ext>
            </a:extLst>
          </p:cNvPr>
          <p:cNvPicPr>
            <a:picLocks noChangeAspect="1"/>
          </p:cNvPicPr>
          <p:nvPr/>
        </p:nvPicPr>
        <p:blipFill>
          <a:blip r:embed="rId3"/>
          <a:stretch>
            <a:fillRect/>
          </a:stretch>
        </p:blipFill>
        <p:spPr>
          <a:xfrm>
            <a:off x="6410960" y="2464435"/>
            <a:ext cx="4201160" cy="4257040"/>
          </a:xfrm>
          <a:prstGeom prst="rect">
            <a:avLst/>
          </a:prstGeom>
        </p:spPr>
      </p:pic>
    </p:spTree>
    <p:extLst>
      <p:ext uri="{BB962C8B-B14F-4D97-AF65-F5344CB8AC3E}">
        <p14:creationId xmlns:p14="http://schemas.microsoft.com/office/powerpoint/2010/main" val="3980638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1D409473-A23F-8282-DC90-D199D58F5B47}"/>
              </a:ext>
            </a:extLst>
          </p:cNvPr>
          <p:cNvPicPr>
            <a:picLocks noGrp="1" noChangeAspect="1"/>
          </p:cNvPicPr>
          <p:nvPr>
            <p:ph idx="1"/>
          </p:nvPr>
        </p:nvPicPr>
        <p:blipFill>
          <a:blip r:embed="rId2"/>
          <a:stretch>
            <a:fillRect/>
          </a:stretch>
        </p:blipFill>
        <p:spPr>
          <a:xfrm>
            <a:off x="6604000" y="1493520"/>
            <a:ext cx="4846320" cy="4714240"/>
          </a:xfrm>
          <a:prstGeom prst="rect">
            <a:avLst/>
          </a:prstGeom>
        </p:spPr>
      </p:pic>
      <p:sp>
        <p:nvSpPr>
          <p:cNvPr id="4" name="Date Placeholder 3">
            <a:extLst>
              <a:ext uri="{FF2B5EF4-FFF2-40B4-BE49-F238E27FC236}">
                <a16:creationId xmlns:a16="http://schemas.microsoft.com/office/drawing/2014/main" id="{38087516-6838-CBF6-C8B3-DEB039EBA2C6}"/>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01E705E4-2558-FE42-B305-D1011893ECE9}"/>
              </a:ext>
            </a:extLst>
          </p:cNvPr>
          <p:cNvSpPr>
            <a:spLocks noGrp="1"/>
          </p:cNvSpPr>
          <p:nvPr>
            <p:ph type="sldNum" sz="quarter" idx="12"/>
          </p:nvPr>
        </p:nvSpPr>
        <p:spPr/>
        <p:txBody>
          <a:bodyPr/>
          <a:lstStyle/>
          <a:p>
            <a:fld id="{77952762-FE96-4E6C-A37C-1133FEC00D54}" type="slidenum">
              <a:rPr lang="en-US" smtClean="0"/>
              <a:t>60</a:t>
            </a:fld>
            <a:endParaRPr lang="en-US"/>
          </a:p>
        </p:txBody>
      </p:sp>
      <p:sp>
        <p:nvSpPr>
          <p:cNvPr id="7" name="TextBox 6">
            <a:extLst>
              <a:ext uri="{FF2B5EF4-FFF2-40B4-BE49-F238E27FC236}">
                <a16:creationId xmlns:a16="http://schemas.microsoft.com/office/drawing/2014/main" id="{8AA8E9FE-1723-23EF-6B4C-9970ED10A7E5}"/>
              </a:ext>
            </a:extLst>
          </p:cNvPr>
          <p:cNvSpPr txBox="1"/>
          <p:nvPr/>
        </p:nvSpPr>
        <p:spPr>
          <a:xfrm>
            <a:off x="838200" y="1876940"/>
            <a:ext cx="5765800" cy="1477328"/>
          </a:xfrm>
          <a:prstGeom prst="rect">
            <a:avLst/>
          </a:prstGeom>
          <a:noFill/>
        </p:spPr>
        <p:txBody>
          <a:bodyPr wrap="square">
            <a:spAutoFit/>
          </a:bodyPr>
          <a:lstStyle/>
          <a:p>
            <a:pPr algn="l"/>
            <a:r>
              <a:rPr lang="en-US" dirty="0">
                <a:solidFill>
                  <a:srgbClr val="0059C6"/>
                </a:solidFill>
                <a:latin typeface="Noto Sans Display"/>
                <a:hlinkClick r:id="rId3"/>
              </a:rPr>
              <a:t>Industrial designs</a:t>
            </a:r>
            <a:endParaRPr lang="en-US" dirty="0">
              <a:solidFill>
                <a:srgbClr val="0059C6"/>
              </a:solidFill>
              <a:latin typeface="Noto Sans Display"/>
            </a:endParaRPr>
          </a:p>
          <a:p>
            <a:r>
              <a:rPr lang="en-US" dirty="0">
                <a:solidFill>
                  <a:srgbClr val="0059C6"/>
                </a:solidFill>
                <a:latin typeface="Noto Sans Display"/>
                <a:hlinkClick r:id="rId4"/>
              </a:rPr>
              <a:t>Geographical indications</a:t>
            </a:r>
            <a:endParaRPr lang="en-US" dirty="0">
              <a:solidFill>
                <a:srgbClr val="222222"/>
              </a:solidFill>
              <a:latin typeface="Noto Sans Display"/>
            </a:endParaRPr>
          </a:p>
          <a:p>
            <a:r>
              <a:rPr lang="en-US" dirty="0">
                <a:solidFill>
                  <a:srgbClr val="0059C6"/>
                </a:solidFill>
                <a:latin typeface="Noto Sans Display"/>
                <a:hlinkClick r:id="rId5"/>
              </a:rPr>
              <a:t>Trade secrets</a:t>
            </a:r>
            <a:endParaRPr lang="en-US" dirty="0">
              <a:solidFill>
                <a:srgbClr val="222222"/>
              </a:solidFill>
              <a:latin typeface="Noto Sans Display"/>
            </a:endParaRPr>
          </a:p>
          <a:p>
            <a:pPr algn="l"/>
            <a:r>
              <a:rPr lang="en-US" dirty="0">
                <a:solidFill>
                  <a:srgbClr val="393939"/>
                </a:solidFill>
                <a:latin typeface="Noto Sans Display"/>
              </a:rPr>
              <a:t>Trade secrets are </a:t>
            </a:r>
            <a:r>
              <a:rPr lang="en-US" dirty="0">
                <a:solidFill>
                  <a:srgbClr val="0059C6"/>
                </a:solidFill>
                <a:latin typeface="Noto Sans Display"/>
                <a:hlinkClick r:id="rId6"/>
              </a:rPr>
              <a:t>intellectual property</a:t>
            </a:r>
            <a:r>
              <a:rPr lang="en-US" dirty="0">
                <a:solidFill>
                  <a:srgbClr val="393939"/>
                </a:solidFill>
                <a:latin typeface="Noto Sans Display"/>
              </a:rPr>
              <a:t> (IP) rights on confidential information which may be sold or licensed.</a:t>
            </a:r>
            <a:endParaRPr lang="en-US" dirty="0">
              <a:solidFill>
                <a:srgbClr val="222222"/>
              </a:solidFill>
              <a:latin typeface="Noto Sans Display"/>
            </a:endParaRPr>
          </a:p>
        </p:txBody>
      </p:sp>
    </p:spTree>
    <p:extLst>
      <p:ext uri="{BB962C8B-B14F-4D97-AF65-F5344CB8AC3E}">
        <p14:creationId xmlns:p14="http://schemas.microsoft.com/office/powerpoint/2010/main" val="2431099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5474-DE15-AEB4-A918-4E448584DF39}"/>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E7C84918-65E9-8348-E38F-382B6EBDE338}"/>
              </a:ext>
            </a:extLst>
          </p:cNvPr>
          <p:cNvSpPr>
            <a:spLocks noGrp="1"/>
          </p:cNvSpPr>
          <p:nvPr>
            <p:ph idx="1"/>
          </p:nvPr>
        </p:nvSpPr>
        <p:spPr/>
        <p:txBody>
          <a:bodyPr/>
          <a:lstStyle/>
          <a:p>
            <a:pPr marL="0" indent="0">
              <a:buNone/>
            </a:pPr>
            <a:r>
              <a:rPr lang="en-US" dirty="0">
                <a:solidFill>
                  <a:srgbClr val="7030A0"/>
                </a:solidFill>
              </a:rPr>
              <a:t>Who releases the world intellectual property indicators?</a:t>
            </a:r>
          </a:p>
          <a:p>
            <a:r>
              <a:rPr lang="en-US" dirty="0">
                <a:effectLst/>
              </a:rPr>
              <a:t>World Intellectual Property Indicators (WIPI) is an annual statistical report published by the </a:t>
            </a:r>
            <a:r>
              <a:rPr lang="en-US" b="1" dirty="0">
                <a:effectLst/>
              </a:rPr>
              <a:t>World Intellectual Property Organization (WIPO)</a:t>
            </a:r>
            <a:r>
              <a:rPr lang="en-US" dirty="0">
                <a:effectLst/>
              </a:rPr>
              <a:t>.</a:t>
            </a:r>
          </a:p>
          <a:p>
            <a:endParaRPr lang="en-US" dirty="0"/>
          </a:p>
        </p:txBody>
      </p:sp>
      <p:sp>
        <p:nvSpPr>
          <p:cNvPr id="4" name="Date Placeholder 3">
            <a:extLst>
              <a:ext uri="{FF2B5EF4-FFF2-40B4-BE49-F238E27FC236}">
                <a16:creationId xmlns:a16="http://schemas.microsoft.com/office/drawing/2014/main" id="{C3D82FB9-6D92-7D7D-D0D6-18CBD90FBA7A}"/>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58FDDF00-8AD5-04A9-550F-8F6563239632}"/>
              </a:ext>
            </a:extLst>
          </p:cNvPr>
          <p:cNvSpPr>
            <a:spLocks noGrp="1"/>
          </p:cNvSpPr>
          <p:nvPr>
            <p:ph type="sldNum" sz="quarter" idx="12"/>
          </p:nvPr>
        </p:nvSpPr>
        <p:spPr/>
        <p:txBody>
          <a:bodyPr/>
          <a:lstStyle/>
          <a:p>
            <a:fld id="{77952762-FE96-4E6C-A37C-1133FEC00D54}" type="slidenum">
              <a:rPr lang="en-US" smtClean="0"/>
              <a:t>61</a:t>
            </a:fld>
            <a:endParaRPr lang="en-US"/>
          </a:p>
        </p:txBody>
      </p:sp>
    </p:spTree>
    <p:extLst>
      <p:ext uri="{BB962C8B-B14F-4D97-AF65-F5344CB8AC3E}">
        <p14:creationId xmlns:p14="http://schemas.microsoft.com/office/powerpoint/2010/main" val="1029462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B1B18-BCC2-907E-27F1-E34A58143FA0}"/>
              </a:ext>
            </a:extLst>
          </p:cNvPr>
          <p:cNvSpPr>
            <a:spLocks noGrp="1"/>
          </p:cNvSpPr>
          <p:nvPr>
            <p:ph idx="1"/>
          </p:nvPr>
        </p:nvSpPr>
        <p:spPr>
          <a:xfrm>
            <a:off x="838200" y="497840"/>
            <a:ext cx="10515600" cy="5679123"/>
          </a:xfrm>
        </p:spPr>
        <p:txBody>
          <a:bodyPr/>
          <a:lstStyle/>
          <a:p>
            <a:r>
              <a:rPr lang="en-US" b="1" dirty="0"/>
              <a:t>What is a patent?</a:t>
            </a:r>
          </a:p>
          <a:p>
            <a:pPr algn="just"/>
            <a:r>
              <a:rPr lang="en-US" dirty="0"/>
              <a:t>A patent is an exclusive right granted for an invention, which is a product or a process that provides, in general, a new way of doing something, or offers a new technical solution to a problem. To get a patent, technical information about the invention must be disclosed to the public in a patent application.</a:t>
            </a:r>
          </a:p>
          <a:p>
            <a:endParaRPr lang="en-US" dirty="0"/>
          </a:p>
        </p:txBody>
      </p:sp>
      <p:sp>
        <p:nvSpPr>
          <p:cNvPr id="4" name="Date Placeholder 3">
            <a:extLst>
              <a:ext uri="{FF2B5EF4-FFF2-40B4-BE49-F238E27FC236}">
                <a16:creationId xmlns:a16="http://schemas.microsoft.com/office/drawing/2014/main" id="{B3C26849-A017-DA05-A1BE-65EF7BE71FB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E7BB2A87-8C2B-865D-BAA8-B42E9E951F1F}"/>
              </a:ext>
            </a:extLst>
          </p:cNvPr>
          <p:cNvSpPr>
            <a:spLocks noGrp="1"/>
          </p:cNvSpPr>
          <p:nvPr>
            <p:ph type="sldNum" sz="quarter" idx="12"/>
          </p:nvPr>
        </p:nvSpPr>
        <p:spPr/>
        <p:txBody>
          <a:bodyPr/>
          <a:lstStyle/>
          <a:p>
            <a:fld id="{77952762-FE96-4E6C-A37C-1133FEC00D54}" type="slidenum">
              <a:rPr lang="en-US" smtClean="0"/>
              <a:t>62</a:t>
            </a:fld>
            <a:endParaRPr lang="en-US"/>
          </a:p>
        </p:txBody>
      </p:sp>
      <p:graphicFrame>
        <p:nvGraphicFramePr>
          <p:cNvPr id="8" name="Table 7">
            <a:extLst>
              <a:ext uri="{FF2B5EF4-FFF2-40B4-BE49-F238E27FC236}">
                <a16:creationId xmlns:a16="http://schemas.microsoft.com/office/drawing/2014/main" id="{B538118D-36C7-CF16-FA0C-5FCB904EF8C2}"/>
              </a:ext>
            </a:extLst>
          </p:cNvPr>
          <p:cNvGraphicFramePr>
            <a:graphicFrameLocks noGrp="1"/>
          </p:cNvGraphicFramePr>
          <p:nvPr>
            <p:extLst>
              <p:ext uri="{D42A27DB-BD31-4B8C-83A1-F6EECF244321}">
                <p14:modId xmlns:p14="http://schemas.microsoft.com/office/powerpoint/2010/main" val="521487878"/>
              </p:ext>
            </p:extLst>
          </p:nvPr>
        </p:nvGraphicFramePr>
        <p:xfrm>
          <a:off x="1183640" y="4092734"/>
          <a:ext cx="8407401" cy="1828800"/>
        </p:xfrm>
        <a:graphic>
          <a:graphicData uri="http://schemas.openxmlformats.org/drawingml/2006/table">
            <a:tbl>
              <a:tblPr/>
              <a:tblGrid>
                <a:gridCol w="2802467">
                  <a:extLst>
                    <a:ext uri="{9D8B030D-6E8A-4147-A177-3AD203B41FA5}">
                      <a16:colId xmlns:a16="http://schemas.microsoft.com/office/drawing/2014/main" val="510700189"/>
                    </a:ext>
                  </a:extLst>
                </a:gridCol>
                <a:gridCol w="2802467">
                  <a:extLst>
                    <a:ext uri="{9D8B030D-6E8A-4147-A177-3AD203B41FA5}">
                      <a16:colId xmlns:a16="http://schemas.microsoft.com/office/drawing/2014/main" val="3224706713"/>
                    </a:ext>
                  </a:extLst>
                </a:gridCol>
                <a:gridCol w="2802467">
                  <a:extLst>
                    <a:ext uri="{9D8B030D-6E8A-4147-A177-3AD203B41FA5}">
                      <a16:colId xmlns:a16="http://schemas.microsoft.com/office/drawing/2014/main" val="3124335520"/>
                    </a:ext>
                  </a:extLst>
                </a:gridCol>
              </a:tblGrid>
              <a:tr h="0">
                <a:tc>
                  <a:txBody>
                    <a:bodyPr/>
                    <a:lstStyle/>
                    <a:p>
                      <a:r>
                        <a:rPr lang="en-US">
                          <a:effectLst/>
                        </a:rPr>
                        <a:t>IP Right applications</a:t>
                      </a:r>
                    </a:p>
                  </a:txBody>
                  <a:tcPr anchor="ctr">
                    <a:lnL>
                      <a:noFill/>
                    </a:lnL>
                    <a:lnR>
                      <a:noFill/>
                    </a:lnR>
                    <a:lnT>
                      <a:noFill/>
                    </a:lnT>
                    <a:lnB>
                      <a:noFill/>
                    </a:lnB>
                  </a:tcPr>
                </a:tc>
                <a:tc>
                  <a:txBody>
                    <a:bodyPr/>
                    <a:lstStyle/>
                    <a:p>
                      <a:r>
                        <a:rPr lang="en-US"/>
                        <a:t>2021</a:t>
                      </a:r>
                    </a:p>
                  </a:txBody>
                  <a:tcPr anchor="ctr">
                    <a:lnL>
                      <a:noFill/>
                    </a:lnL>
                    <a:lnR>
                      <a:noFill/>
                    </a:lnR>
                    <a:lnT>
                      <a:noFill/>
                    </a:lnT>
                    <a:lnB>
                      <a:noFill/>
                    </a:lnB>
                  </a:tcPr>
                </a:tc>
                <a:tc>
                  <a:txBody>
                    <a:bodyPr/>
                    <a:lstStyle/>
                    <a:p>
                      <a:r>
                        <a:rPr lang="en-US"/>
                        <a:t>2022</a:t>
                      </a:r>
                    </a:p>
                  </a:txBody>
                  <a:tcPr anchor="ctr">
                    <a:lnL>
                      <a:noFill/>
                    </a:lnL>
                    <a:lnR>
                      <a:noFill/>
                    </a:lnR>
                    <a:lnT>
                      <a:noFill/>
                    </a:lnT>
                    <a:lnB>
                      <a:noFill/>
                    </a:lnB>
                  </a:tcPr>
                </a:tc>
                <a:extLst>
                  <a:ext uri="{0D108BD9-81ED-4DB2-BD59-A6C34878D82A}">
                    <a16:rowId xmlns:a16="http://schemas.microsoft.com/office/drawing/2014/main" val="3691027464"/>
                  </a:ext>
                </a:extLst>
              </a:tr>
              <a:tr h="0">
                <a:tc>
                  <a:txBody>
                    <a:bodyPr/>
                    <a:lstStyle/>
                    <a:p>
                      <a:r>
                        <a:rPr lang="en-US" b="1">
                          <a:effectLst/>
                        </a:rPr>
                        <a:t>Patents</a:t>
                      </a:r>
                      <a:endParaRPr lang="en-US">
                        <a:effectLst/>
                      </a:endParaRPr>
                    </a:p>
                  </a:txBody>
                  <a:tcPr anchor="ctr">
                    <a:lnL>
                      <a:noFill/>
                    </a:lnL>
                    <a:lnR>
                      <a:noFill/>
                    </a:lnR>
                    <a:lnT>
                      <a:noFill/>
                    </a:lnT>
                    <a:lnB>
                      <a:noFill/>
                    </a:lnB>
                  </a:tcPr>
                </a:tc>
                <a:tc>
                  <a:txBody>
                    <a:bodyPr/>
                    <a:lstStyle/>
                    <a:p>
                      <a:r>
                        <a:rPr lang="en-US" b="1"/>
                        <a:t>3,400,500</a:t>
                      </a:r>
                      <a:endParaRPr lang="en-US"/>
                    </a:p>
                  </a:txBody>
                  <a:tcPr anchor="ctr">
                    <a:lnL>
                      <a:noFill/>
                    </a:lnL>
                    <a:lnR>
                      <a:noFill/>
                    </a:lnR>
                    <a:lnT>
                      <a:noFill/>
                    </a:lnT>
                    <a:lnB>
                      <a:noFill/>
                    </a:lnB>
                  </a:tcPr>
                </a:tc>
                <a:tc>
                  <a:txBody>
                    <a:bodyPr/>
                    <a:lstStyle/>
                    <a:p>
                      <a:r>
                        <a:rPr lang="en-US" b="1"/>
                        <a:t>3,457,400</a:t>
                      </a:r>
                      <a:endParaRPr lang="en-US"/>
                    </a:p>
                  </a:txBody>
                  <a:tcPr anchor="ctr">
                    <a:lnL>
                      <a:noFill/>
                    </a:lnL>
                    <a:lnR>
                      <a:noFill/>
                    </a:lnR>
                    <a:lnT>
                      <a:noFill/>
                    </a:lnT>
                    <a:lnB>
                      <a:noFill/>
                    </a:lnB>
                  </a:tcPr>
                </a:tc>
                <a:extLst>
                  <a:ext uri="{0D108BD9-81ED-4DB2-BD59-A6C34878D82A}">
                    <a16:rowId xmlns:a16="http://schemas.microsoft.com/office/drawing/2014/main" val="342372211"/>
                  </a:ext>
                </a:extLst>
              </a:tr>
              <a:tr h="0">
                <a:tc>
                  <a:txBody>
                    <a:bodyPr/>
                    <a:lstStyle/>
                    <a:p>
                      <a:r>
                        <a:rPr lang="en-US">
                          <a:effectLst/>
                        </a:rPr>
                        <a:t>Trademarks *</a:t>
                      </a:r>
                    </a:p>
                  </a:txBody>
                  <a:tcPr anchor="ctr">
                    <a:lnL>
                      <a:noFill/>
                    </a:lnL>
                    <a:lnR>
                      <a:noFill/>
                    </a:lnR>
                    <a:lnT>
                      <a:noFill/>
                    </a:lnT>
                    <a:lnB>
                      <a:noFill/>
                    </a:lnB>
                  </a:tcPr>
                </a:tc>
                <a:tc>
                  <a:txBody>
                    <a:bodyPr/>
                    <a:lstStyle/>
                    <a:p>
                      <a:r>
                        <a:rPr lang="en-US" dirty="0"/>
                        <a:t>18,182,300</a:t>
                      </a:r>
                    </a:p>
                  </a:txBody>
                  <a:tcPr anchor="ctr">
                    <a:lnL>
                      <a:noFill/>
                    </a:lnL>
                    <a:lnR>
                      <a:noFill/>
                    </a:lnR>
                    <a:lnT>
                      <a:noFill/>
                    </a:lnT>
                    <a:lnB>
                      <a:noFill/>
                    </a:lnB>
                  </a:tcPr>
                </a:tc>
                <a:tc>
                  <a:txBody>
                    <a:bodyPr/>
                    <a:lstStyle/>
                    <a:p>
                      <a:r>
                        <a:rPr lang="en-US"/>
                        <a:t>15,543,300</a:t>
                      </a:r>
                    </a:p>
                  </a:txBody>
                  <a:tcPr anchor="ctr">
                    <a:lnL>
                      <a:noFill/>
                    </a:lnL>
                    <a:lnR>
                      <a:noFill/>
                    </a:lnR>
                    <a:lnT>
                      <a:noFill/>
                    </a:lnT>
                    <a:lnB>
                      <a:noFill/>
                    </a:lnB>
                  </a:tcPr>
                </a:tc>
                <a:extLst>
                  <a:ext uri="{0D108BD9-81ED-4DB2-BD59-A6C34878D82A}">
                    <a16:rowId xmlns:a16="http://schemas.microsoft.com/office/drawing/2014/main" val="2061230667"/>
                  </a:ext>
                </a:extLst>
              </a:tr>
              <a:tr h="0">
                <a:tc>
                  <a:txBody>
                    <a:bodyPr/>
                    <a:lstStyle/>
                    <a:p>
                      <a:r>
                        <a:rPr lang="en-US">
                          <a:effectLst/>
                        </a:rPr>
                        <a:t>Industrial designs *</a:t>
                      </a:r>
                    </a:p>
                  </a:txBody>
                  <a:tcPr anchor="ctr">
                    <a:lnL>
                      <a:noFill/>
                    </a:lnL>
                    <a:lnR>
                      <a:noFill/>
                    </a:lnR>
                    <a:lnT>
                      <a:noFill/>
                    </a:lnT>
                    <a:lnB>
                      <a:noFill/>
                    </a:lnB>
                  </a:tcPr>
                </a:tc>
                <a:tc>
                  <a:txBody>
                    <a:bodyPr/>
                    <a:lstStyle/>
                    <a:p>
                      <a:r>
                        <a:rPr lang="en-US"/>
                        <a:t>1,513,800</a:t>
                      </a:r>
                    </a:p>
                  </a:txBody>
                  <a:tcPr anchor="ctr">
                    <a:lnL>
                      <a:noFill/>
                    </a:lnL>
                    <a:lnR>
                      <a:noFill/>
                    </a:lnR>
                    <a:lnT>
                      <a:noFill/>
                    </a:lnT>
                    <a:lnB>
                      <a:noFill/>
                    </a:lnB>
                  </a:tcPr>
                </a:tc>
                <a:tc>
                  <a:txBody>
                    <a:bodyPr/>
                    <a:lstStyle/>
                    <a:p>
                      <a:r>
                        <a:rPr lang="en-US"/>
                        <a:t>1,482,600</a:t>
                      </a:r>
                    </a:p>
                  </a:txBody>
                  <a:tcPr anchor="ctr">
                    <a:lnL>
                      <a:noFill/>
                    </a:lnL>
                    <a:lnR>
                      <a:noFill/>
                    </a:lnR>
                    <a:lnT>
                      <a:noFill/>
                    </a:lnT>
                    <a:lnB>
                      <a:noFill/>
                    </a:lnB>
                  </a:tcPr>
                </a:tc>
                <a:extLst>
                  <a:ext uri="{0D108BD9-81ED-4DB2-BD59-A6C34878D82A}">
                    <a16:rowId xmlns:a16="http://schemas.microsoft.com/office/drawing/2014/main" val="4202184572"/>
                  </a:ext>
                </a:extLst>
              </a:tr>
              <a:tr h="0">
                <a:tc>
                  <a:txBody>
                    <a:bodyPr/>
                    <a:lstStyle/>
                    <a:p>
                      <a:r>
                        <a:rPr lang="en-US">
                          <a:effectLst/>
                        </a:rPr>
                        <a:t>Plant variety</a:t>
                      </a:r>
                    </a:p>
                  </a:txBody>
                  <a:tcPr anchor="ctr">
                    <a:lnL>
                      <a:noFill/>
                    </a:lnL>
                    <a:lnR>
                      <a:noFill/>
                    </a:lnR>
                    <a:lnT>
                      <a:noFill/>
                    </a:lnT>
                    <a:lnB>
                      <a:noFill/>
                    </a:lnB>
                  </a:tcPr>
                </a:tc>
                <a:tc>
                  <a:txBody>
                    <a:bodyPr/>
                    <a:lstStyle/>
                    <a:p>
                      <a:r>
                        <a:rPr lang="en-US"/>
                        <a:t>25,200</a:t>
                      </a:r>
                    </a:p>
                  </a:txBody>
                  <a:tcPr anchor="ctr">
                    <a:lnL>
                      <a:noFill/>
                    </a:lnL>
                    <a:lnR>
                      <a:noFill/>
                    </a:lnR>
                    <a:lnT>
                      <a:noFill/>
                    </a:lnT>
                    <a:lnB>
                      <a:noFill/>
                    </a:lnB>
                  </a:tcPr>
                </a:tc>
                <a:tc>
                  <a:txBody>
                    <a:bodyPr/>
                    <a:lstStyle/>
                    <a:p>
                      <a:r>
                        <a:rPr lang="en-US" dirty="0"/>
                        <a:t>27,260</a:t>
                      </a:r>
                    </a:p>
                  </a:txBody>
                  <a:tcPr anchor="ctr">
                    <a:lnL>
                      <a:noFill/>
                    </a:lnL>
                    <a:lnR>
                      <a:noFill/>
                    </a:lnR>
                    <a:lnT>
                      <a:noFill/>
                    </a:lnT>
                    <a:lnB>
                      <a:noFill/>
                    </a:lnB>
                  </a:tcPr>
                </a:tc>
                <a:extLst>
                  <a:ext uri="{0D108BD9-81ED-4DB2-BD59-A6C34878D82A}">
                    <a16:rowId xmlns:a16="http://schemas.microsoft.com/office/drawing/2014/main" val="3174841671"/>
                  </a:ext>
                </a:extLst>
              </a:tr>
            </a:tbl>
          </a:graphicData>
        </a:graphic>
      </p:graphicFrame>
      <p:sp>
        <p:nvSpPr>
          <p:cNvPr id="9" name="Rectangle 2">
            <a:extLst>
              <a:ext uri="{FF2B5EF4-FFF2-40B4-BE49-F238E27FC236}">
                <a16:creationId xmlns:a16="http://schemas.microsoft.com/office/drawing/2014/main" id="{17C32E55-471B-2666-A5AC-6370864ACEFF}"/>
              </a:ext>
            </a:extLst>
          </p:cNvPr>
          <p:cNvSpPr>
            <a:spLocks noChangeArrowheads="1"/>
          </p:cNvSpPr>
          <p:nvPr/>
        </p:nvSpPr>
        <p:spPr bwMode="auto">
          <a:xfrm>
            <a:off x="838200" y="3288239"/>
            <a:ext cx="80924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World Intellectual Property Indicators – 2023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Nov 6, 2023</a:t>
            </a:r>
          </a:p>
        </p:txBody>
      </p:sp>
    </p:spTree>
    <p:extLst>
      <p:ext uri="{BB962C8B-B14F-4D97-AF65-F5344CB8AC3E}">
        <p14:creationId xmlns:p14="http://schemas.microsoft.com/office/powerpoint/2010/main" val="803100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814B4-4356-4FFE-0B39-B509F6BE7C51}"/>
              </a:ext>
            </a:extLst>
          </p:cNvPr>
          <p:cNvSpPr>
            <a:spLocks noGrp="1"/>
          </p:cNvSpPr>
          <p:nvPr>
            <p:ph idx="1"/>
          </p:nvPr>
        </p:nvSpPr>
        <p:spPr>
          <a:xfrm>
            <a:off x="838200" y="721360"/>
            <a:ext cx="10515600" cy="5455603"/>
          </a:xfrm>
        </p:spPr>
        <p:txBody>
          <a:bodyPr>
            <a:normAutofit/>
          </a:bodyPr>
          <a:lstStyle/>
          <a:p>
            <a:pPr marL="0" indent="0">
              <a:buNone/>
            </a:pPr>
            <a:r>
              <a:rPr lang="en-US" dirty="0">
                <a:solidFill>
                  <a:srgbClr val="7030A0"/>
                </a:solidFill>
              </a:rPr>
              <a:t>Is it patent or patented?</a:t>
            </a:r>
          </a:p>
          <a:p>
            <a:r>
              <a:rPr lang="en-US" dirty="0">
                <a:effectLst/>
              </a:rPr>
              <a:t>Noun The product is protected by </a:t>
            </a:r>
            <a:r>
              <a:rPr lang="en-US" b="1" dirty="0">
                <a:effectLst/>
              </a:rPr>
              <a:t>patent</a:t>
            </a:r>
            <a:r>
              <a:rPr lang="en-US" dirty="0">
                <a:effectLst/>
              </a:rPr>
              <a:t>. Verb The product was patented by its inventor.</a:t>
            </a:r>
          </a:p>
          <a:p>
            <a:r>
              <a:rPr lang="en-US" dirty="0">
                <a:solidFill>
                  <a:srgbClr val="7030A0"/>
                </a:solidFill>
              </a:rPr>
              <a:t>What Is a Patent in Simple Terms? With Examples</a:t>
            </a:r>
          </a:p>
          <a:p>
            <a:r>
              <a:rPr lang="en-US" dirty="0"/>
              <a:t>A patent is the granting of a property right by a sovereign authority to an inventor. A patent provides the inventor exclusive rights to the patented process, design, or invention for a certain period in exchange for a complete disclosure of the invention.</a:t>
            </a:r>
          </a:p>
          <a:p>
            <a:pPr marL="0" indent="0">
              <a:buNone/>
            </a:pPr>
            <a:r>
              <a:rPr lang="en-US" dirty="0">
                <a:solidFill>
                  <a:srgbClr val="7030A0"/>
                </a:solidFill>
              </a:rPr>
              <a:t>What is patent and patentable?</a:t>
            </a:r>
          </a:p>
          <a:p>
            <a:r>
              <a:rPr lang="en-US" b="1" dirty="0">
                <a:effectLst/>
              </a:rPr>
              <a:t>A patentable invention must be novel, inventive and capable of industrial application, i.e. being made or used in any kind of industry</a:t>
            </a:r>
            <a:r>
              <a:rPr lang="en-US" dirty="0">
                <a:effectLst/>
              </a:rPr>
              <a:t>. Products, processes and methods can all be patented.</a:t>
            </a:r>
          </a:p>
          <a:p>
            <a:endParaRPr lang="en-US" dirty="0"/>
          </a:p>
        </p:txBody>
      </p:sp>
      <p:sp>
        <p:nvSpPr>
          <p:cNvPr id="4" name="Date Placeholder 3">
            <a:extLst>
              <a:ext uri="{FF2B5EF4-FFF2-40B4-BE49-F238E27FC236}">
                <a16:creationId xmlns:a16="http://schemas.microsoft.com/office/drawing/2014/main" id="{3913B7B3-9F51-D65B-96A4-6E4F83D2A79C}"/>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2A5DE5AB-CE42-F3A5-638F-AB851477C1C3}"/>
              </a:ext>
            </a:extLst>
          </p:cNvPr>
          <p:cNvSpPr>
            <a:spLocks noGrp="1"/>
          </p:cNvSpPr>
          <p:nvPr>
            <p:ph type="sldNum" sz="quarter" idx="12"/>
          </p:nvPr>
        </p:nvSpPr>
        <p:spPr/>
        <p:txBody>
          <a:bodyPr/>
          <a:lstStyle/>
          <a:p>
            <a:fld id="{77952762-FE96-4E6C-A37C-1133FEC00D54}" type="slidenum">
              <a:rPr lang="en-US" smtClean="0"/>
              <a:t>63</a:t>
            </a:fld>
            <a:endParaRPr lang="en-US"/>
          </a:p>
        </p:txBody>
      </p:sp>
    </p:spTree>
    <p:extLst>
      <p:ext uri="{BB962C8B-B14F-4D97-AF65-F5344CB8AC3E}">
        <p14:creationId xmlns:p14="http://schemas.microsoft.com/office/powerpoint/2010/main" val="9380000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FEFCA-7AA3-AC4C-3576-5991147961A6}"/>
              </a:ext>
            </a:extLst>
          </p:cNvPr>
          <p:cNvSpPr>
            <a:spLocks noGrp="1"/>
          </p:cNvSpPr>
          <p:nvPr>
            <p:ph idx="1"/>
          </p:nvPr>
        </p:nvSpPr>
        <p:spPr>
          <a:xfrm>
            <a:off x="726440" y="667384"/>
            <a:ext cx="10515600" cy="5688965"/>
          </a:xfrm>
        </p:spPr>
        <p:txBody>
          <a:bodyPr>
            <a:normAutofit fontScale="92500" lnSpcReduction="10000"/>
          </a:bodyPr>
          <a:lstStyle/>
          <a:p>
            <a:pPr marL="0" indent="0">
              <a:buNone/>
            </a:pPr>
            <a:r>
              <a:rPr lang="en-US" dirty="0">
                <a:solidFill>
                  <a:srgbClr val="7030A0"/>
                </a:solidFill>
              </a:rPr>
              <a:t>Why are things patented?</a:t>
            </a:r>
          </a:p>
          <a:p>
            <a:r>
              <a:rPr lang="en-US" dirty="0">
                <a:effectLst/>
              </a:rPr>
              <a:t>A patent </a:t>
            </a:r>
            <a:r>
              <a:rPr lang="en-US" b="1" dirty="0">
                <a:effectLst/>
              </a:rPr>
              <a:t>gives you the right to stop others from copying, manufacturing, selling or importing your invention without your permission</a:t>
            </a:r>
            <a:r>
              <a:rPr lang="en-US" dirty="0">
                <a:effectLst/>
              </a:rPr>
              <a:t>. See protecting intellectual property. You get protection for a pre-determined period, allowing you to keep competitors at bay. You can then use your invention yourself.</a:t>
            </a:r>
          </a:p>
          <a:p>
            <a:r>
              <a:rPr lang="en-US" dirty="0"/>
              <a:t>Is patent an asset?</a:t>
            </a:r>
          </a:p>
          <a:p>
            <a:r>
              <a:rPr lang="en-US" b="1" dirty="0">
                <a:effectLst/>
              </a:rPr>
              <a:t>A patent is considered an intangible asset</a:t>
            </a:r>
            <a:r>
              <a:rPr lang="en-US" dirty="0">
                <a:effectLst/>
              </a:rPr>
              <a:t>. This is because a patent does not have physical substance and provides long-term value to the owning entity.</a:t>
            </a:r>
          </a:p>
          <a:p>
            <a:r>
              <a:rPr lang="en-US" b="1" dirty="0"/>
              <a:t>3 types of patents</a:t>
            </a:r>
          </a:p>
          <a:p>
            <a:pPr>
              <a:buFont typeface="+mj-lt"/>
              <a:buAutoNum type="arabicPeriod"/>
            </a:pPr>
            <a:r>
              <a:rPr lang="en-US" dirty="0"/>
              <a:t>Utility patent</a:t>
            </a:r>
          </a:p>
          <a:p>
            <a:pPr>
              <a:buFont typeface="+mj-lt"/>
              <a:buAutoNum type="arabicPeriod"/>
            </a:pPr>
            <a:r>
              <a:rPr lang="en-US" dirty="0"/>
              <a:t>Design patent</a:t>
            </a:r>
          </a:p>
          <a:p>
            <a:pPr>
              <a:buFont typeface="+mj-lt"/>
              <a:buAutoNum type="arabicPeriod"/>
            </a:pPr>
            <a:r>
              <a:rPr lang="en-US" dirty="0"/>
              <a:t>Plant patent</a:t>
            </a:r>
          </a:p>
          <a:p>
            <a:endParaRPr lang="en-US" dirty="0">
              <a:effectLst/>
            </a:endParaRPr>
          </a:p>
          <a:p>
            <a:endParaRPr lang="en-US" dirty="0">
              <a:effectLst/>
            </a:endParaRPr>
          </a:p>
          <a:p>
            <a:endParaRPr lang="en-US" dirty="0"/>
          </a:p>
        </p:txBody>
      </p:sp>
      <p:sp>
        <p:nvSpPr>
          <p:cNvPr id="4" name="Date Placeholder 3">
            <a:extLst>
              <a:ext uri="{FF2B5EF4-FFF2-40B4-BE49-F238E27FC236}">
                <a16:creationId xmlns:a16="http://schemas.microsoft.com/office/drawing/2014/main" id="{D8B16C46-C0A0-F30E-8539-CD9DBF169E2C}"/>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79BF7316-440F-B3B7-50D5-63806FD8476A}"/>
              </a:ext>
            </a:extLst>
          </p:cNvPr>
          <p:cNvSpPr>
            <a:spLocks noGrp="1"/>
          </p:cNvSpPr>
          <p:nvPr>
            <p:ph type="sldNum" sz="quarter" idx="12"/>
          </p:nvPr>
        </p:nvSpPr>
        <p:spPr/>
        <p:txBody>
          <a:bodyPr/>
          <a:lstStyle/>
          <a:p>
            <a:fld id="{77952762-FE96-4E6C-A37C-1133FEC00D54}" type="slidenum">
              <a:rPr lang="en-US" smtClean="0"/>
              <a:t>64</a:t>
            </a:fld>
            <a:endParaRPr lang="en-US"/>
          </a:p>
        </p:txBody>
      </p:sp>
    </p:spTree>
    <p:extLst>
      <p:ext uri="{BB962C8B-B14F-4D97-AF65-F5344CB8AC3E}">
        <p14:creationId xmlns:p14="http://schemas.microsoft.com/office/powerpoint/2010/main" val="136830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E8E2-6691-CAE7-7693-495A125137EB}"/>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AA342C15-9095-0298-E2F7-2C657E02629B}"/>
              </a:ext>
            </a:extLst>
          </p:cNvPr>
          <p:cNvSpPr>
            <a:spLocks noGrp="1"/>
          </p:cNvSpPr>
          <p:nvPr>
            <p:ph idx="1"/>
          </p:nvPr>
        </p:nvSpPr>
        <p:spPr/>
        <p:txBody>
          <a:bodyPr/>
          <a:lstStyle/>
          <a:p>
            <a:r>
              <a:rPr lang="en-US" b="1" dirty="0"/>
              <a:t>Can you patent an idea?</a:t>
            </a:r>
          </a:p>
          <a:p>
            <a:r>
              <a:rPr lang="en-US" dirty="0"/>
              <a:t>Ideas are not patentable. US patent law holds that patents may only be granted on the physical manifestations of ideas—machines and products, but not the underlying ideas themselves. </a:t>
            </a:r>
          </a:p>
          <a:p>
            <a:endParaRPr lang="en-US" dirty="0"/>
          </a:p>
        </p:txBody>
      </p:sp>
      <p:sp>
        <p:nvSpPr>
          <p:cNvPr id="4" name="Date Placeholder 3">
            <a:extLst>
              <a:ext uri="{FF2B5EF4-FFF2-40B4-BE49-F238E27FC236}">
                <a16:creationId xmlns:a16="http://schemas.microsoft.com/office/drawing/2014/main" id="{74D42A39-95A1-64C7-0495-255E770A70B7}"/>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E4032501-1C8B-B832-ED28-7B81EF9A53FA}"/>
              </a:ext>
            </a:extLst>
          </p:cNvPr>
          <p:cNvSpPr>
            <a:spLocks noGrp="1"/>
          </p:cNvSpPr>
          <p:nvPr>
            <p:ph type="sldNum" sz="quarter" idx="12"/>
          </p:nvPr>
        </p:nvSpPr>
        <p:spPr/>
        <p:txBody>
          <a:bodyPr/>
          <a:lstStyle/>
          <a:p>
            <a:fld id="{77952762-FE96-4E6C-A37C-1133FEC00D54}" type="slidenum">
              <a:rPr lang="en-US" smtClean="0"/>
              <a:t>65</a:t>
            </a:fld>
            <a:endParaRPr lang="en-US"/>
          </a:p>
        </p:txBody>
      </p:sp>
    </p:spTree>
    <p:extLst>
      <p:ext uri="{BB962C8B-B14F-4D97-AF65-F5344CB8AC3E}">
        <p14:creationId xmlns:p14="http://schemas.microsoft.com/office/powerpoint/2010/main" val="158823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AD6AB99-F929-381B-5F80-4320730FF3D4}"/>
              </a:ext>
            </a:extLst>
          </p:cNvPr>
          <p:cNvPicPr>
            <a:picLocks noGrp="1" noChangeAspect="1"/>
          </p:cNvPicPr>
          <p:nvPr>
            <p:ph idx="1"/>
          </p:nvPr>
        </p:nvPicPr>
        <p:blipFill>
          <a:blip r:embed="rId2"/>
          <a:stretch>
            <a:fillRect/>
          </a:stretch>
        </p:blipFill>
        <p:spPr>
          <a:xfrm>
            <a:off x="2111258" y="768985"/>
            <a:ext cx="7969483" cy="4351338"/>
          </a:xfrm>
          <a:prstGeom prst="rect">
            <a:avLst/>
          </a:prstGeom>
        </p:spPr>
      </p:pic>
      <p:sp>
        <p:nvSpPr>
          <p:cNvPr id="4" name="Date Placeholder 3">
            <a:extLst>
              <a:ext uri="{FF2B5EF4-FFF2-40B4-BE49-F238E27FC236}">
                <a16:creationId xmlns:a16="http://schemas.microsoft.com/office/drawing/2014/main" id="{21215FD9-2198-8ADE-C32E-D1F0048F32AC}"/>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78353FC1-4D31-9AD8-A902-63F1E2CBFDDE}"/>
              </a:ext>
            </a:extLst>
          </p:cNvPr>
          <p:cNvSpPr>
            <a:spLocks noGrp="1"/>
          </p:cNvSpPr>
          <p:nvPr>
            <p:ph type="sldNum" sz="quarter" idx="12"/>
          </p:nvPr>
        </p:nvSpPr>
        <p:spPr/>
        <p:txBody>
          <a:bodyPr/>
          <a:lstStyle/>
          <a:p>
            <a:fld id="{77952762-FE96-4E6C-A37C-1133FEC00D54}" type="slidenum">
              <a:rPr lang="en-US" smtClean="0"/>
              <a:t>66</a:t>
            </a:fld>
            <a:endParaRPr lang="en-US"/>
          </a:p>
        </p:txBody>
      </p:sp>
      <p:sp>
        <p:nvSpPr>
          <p:cNvPr id="8" name="TextBox 7">
            <a:extLst>
              <a:ext uri="{FF2B5EF4-FFF2-40B4-BE49-F238E27FC236}">
                <a16:creationId xmlns:a16="http://schemas.microsoft.com/office/drawing/2014/main" id="{3365C1CA-8B51-6099-BBED-52B0DC775AE1}"/>
              </a:ext>
            </a:extLst>
          </p:cNvPr>
          <p:cNvSpPr txBox="1"/>
          <p:nvPr/>
        </p:nvSpPr>
        <p:spPr>
          <a:xfrm>
            <a:off x="1818640" y="5415171"/>
            <a:ext cx="7874000" cy="369332"/>
          </a:xfrm>
          <a:prstGeom prst="rect">
            <a:avLst/>
          </a:prstGeom>
          <a:noFill/>
        </p:spPr>
        <p:txBody>
          <a:bodyPr wrap="square">
            <a:spAutoFit/>
          </a:bodyPr>
          <a:lstStyle/>
          <a:p>
            <a:r>
              <a:rPr lang="en-US" dirty="0">
                <a:hlinkClick r:id="rId3"/>
              </a:rPr>
              <a:t>https://www.indiafilings.com/learn/intellectual-property-rights/</a:t>
            </a:r>
            <a:r>
              <a:rPr lang="en-US" dirty="0"/>
              <a:t> </a:t>
            </a:r>
          </a:p>
        </p:txBody>
      </p:sp>
    </p:spTree>
    <p:extLst>
      <p:ext uri="{BB962C8B-B14F-4D97-AF65-F5344CB8AC3E}">
        <p14:creationId xmlns:p14="http://schemas.microsoft.com/office/powerpoint/2010/main" val="1302171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F9F62B-DEA2-69F1-63A1-4EFA0DA6BE3D}"/>
              </a:ext>
            </a:extLst>
          </p:cNvPr>
          <p:cNvSpPr>
            <a:spLocks noGrp="1"/>
          </p:cNvSpPr>
          <p:nvPr>
            <p:ph idx="1"/>
          </p:nvPr>
        </p:nvSpPr>
        <p:spPr>
          <a:xfrm>
            <a:off x="838200" y="687705"/>
            <a:ext cx="10515600" cy="2817495"/>
          </a:xfrm>
        </p:spPr>
        <p:txBody>
          <a:bodyPr/>
          <a:lstStyle/>
          <a:p>
            <a:r>
              <a:rPr lang="en-US" dirty="0">
                <a:solidFill>
                  <a:srgbClr val="7030A0"/>
                </a:solidFill>
              </a:rPr>
              <a:t>Who controls intellectual property rights?</a:t>
            </a:r>
          </a:p>
          <a:p>
            <a:r>
              <a:rPr lang="en-US" dirty="0"/>
              <a:t>Intellectual Property Rights and Registration</a:t>
            </a:r>
          </a:p>
          <a:p>
            <a:r>
              <a:rPr lang="en-US" dirty="0"/>
              <a:t>In India, the intellectual property rights of trademarks and patents are controlled by the Controller General of Patents Designs and Trademarks, Department of Industrial Policy and Promotion, Ministry of Commerce and Industry.</a:t>
            </a:r>
          </a:p>
        </p:txBody>
      </p:sp>
      <p:sp>
        <p:nvSpPr>
          <p:cNvPr id="4" name="Date Placeholder 3">
            <a:extLst>
              <a:ext uri="{FF2B5EF4-FFF2-40B4-BE49-F238E27FC236}">
                <a16:creationId xmlns:a16="http://schemas.microsoft.com/office/drawing/2014/main" id="{27D59670-8B46-40A4-1CCD-68EAD81B47AC}"/>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47BE0CE2-9254-E220-7AAF-D675297F1A3D}"/>
              </a:ext>
            </a:extLst>
          </p:cNvPr>
          <p:cNvSpPr>
            <a:spLocks noGrp="1"/>
          </p:cNvSpPr>
          <p:nvPr>
            <p:ph type="sldNum" sz="quarter" idx="12"/>
          </p:nvPr>
        </p:nvSpPr>
        <p:spPr/>
        <p:txBody>
          <a:bodyPr/>
          <a:lstStyle/>
          <a:p>
            <a:fld id="{77952762-FE96-4E6C-A37C-1133FEC00D54}" type="slidenum">
              <a:rPr lang="en-US" smtClean="0"/>
              <a:t>67</a:t>
            </a:fld>
            <a:endParaRPr lang="en-US"/>
          </a:p>
        </p:txBody>
      </p:sp>
      <p:sp>
        <p:nvSpPr>
          <p:cNvPr id="8" name="TextBox 7">
            <a:extLst>
              <a:ext uri="{FF2B5EF4-FFF2-40B4-BE49-F238E27FC236}">
                <a16:creationId xmlns:a16="http://schemas.microsoft.com/office/drawing/2014/main" id="{417AEC14-9FF2-B42A-C4D0-8D6C45FE592F}"/>
              </a:ext>
            </a:extLst>
          </p:cNvPr>
          <p:cNvSpPr txBox="1"/>
          <p:nvPr/>
        </p:nvSpPr>
        <p:spPr>
          <a:xfrm>
            <a:off x="792480" y="3429000"/>
            <a:ext cx="10749280" cy="1569660"/>
          </a:xfrm>
          <a:prstGeom prst="rect">
            <a:avLst/>
          </a:prstGeom>
          <a:noFill/>
        </p:spPr>
        <p:txBody>
          <a:bodyPr wrap="square">
            <a:spAutoFit/>
          </a:bodyPr>
          <a:lstStyle/>
          <a:p>
            <a:r>
              <a:rPr lang="en-US" sz="2400" dirty="0">
                <a:solidFill>
                  <a:srgbClr val="7030A0"/>
                </a:solidFill>
              </a:rPr>
              <a:t>Who has the power to create intellectual property?</a:t>
            </a:r>
          </a:p>
          <a:p>
            <a:r>
              <a:rPr lang="en-US" sz="2400" dirty="0">
                <a:effectLst/>
              </a:rPr>
              <a:t>Article 1, Section 8, Clause 8 of the United States Constitution gives </a:t>
            </a:r>
            <a:r>
              <a:rPr lang="en-US" sz="2400" b="1" dirty="0">
                <a:effectLst/>
              </a:rPr>
              <a:t>Congress</a:t>
            </a:r>
            <a:r>
              <a:rPr lang="en-US" sz="2400" dirty="0">
                <a:effectLst/>
              </a:rPr>
              <a:t> the power to create a robust intellectual property (IP) system in order to promote the progress of science and useful arts.to</a:t>
            </a:r>
          </a:p>
        </p:txBody>
      </p:sp>
    </p:spTree>
    <p:extLst>
      <p:ext uri="{BB962C8B-B14F-4D97-AF65-F5344CB8AC3E}">
        <p14:creationId xmlns:p14="http://schemas.microsoft.com/office/powerpoint/2010/main" val="99118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C2086E-E6FA-6D21-926E-4599596BC668}"/>
              </a:ext>
            </a:extLst>
          </p:cNvPr>
          <p:cNvSpPr>
            <a:spLocks noGrp="1"/>
          </p:cNvSpPr>
          <p:nvPr>
            <p:ph idx="1"/>
          </p:nvPr>
        </p:nvSpPr>
        <p:spPr>
          <a:xfrm>
            <a:off x="838200" y="426720"/>
            <a:ext cx="10515600" cy="5750243"/>
          </a:xfrm>
        </p:spPr>
        <p:txBody>
          <a:bodyPr/>
          <a:lstStyle/>
          <a:p>
            <a:r>
              <a:rPr lang="en-US" dirty="0"/>
              <a:t>Who leads the world in patents?</a:t>
            </a:r>
          </a:p>
          <a:p>
            <a:r>
              <a:rPr lang="en-US" dirty="0">
                <a:effectLst/>
              </a:rPr>
              <a:t>In a ranking of patents by Country, </a:t>
            </a:r>
            <a:r>
              <a:rPr lang="en-US" b="1" dirty="0">
                <a:effectLst/>
              </a:rPr>
              <a:t>China leads with a total of around 695,400 international (PCT) patent applications filed per year, followed by the United States and Japan</a:t>
            </a:r>
            <a:r>
              <a:rPr lang="en-US" dirty="0">
                <a:effectLst/>
              </a:rPr>
              <a:t>, respectively.</a:t>
            </a:r>
          </a:p>
          <a:p>
            <a:endParaRPr lang="en-US" dirty="0"/>
          </a:p>
        </p:txBody>
      </p:sp>
      <p:sp>
        <p:nvSpPr>
          <p:cNvPr id="4" name="Date Placeholder 3">
            <a:extLst>
              <a:ext uri="{FF2B5EF4-FFF2-40B4-BE49-F238E27FC236}">
                <a16:creationId xmlns:a16="http://schemas.microsoft.com/office/drawing/2014/main" id="{5CFA3209-0334-C15A-C1A4-87B027A15F4E}"/>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60F2FAE2-313F-67A6-EE7D-0F9F9361773B}"/>
              </a:ext>
            </a:extLst>
          </p:cNvPr>
          <p:cNvSpPr>
            <a:spLocks noGrp="1"/>
          </p:cNvSpPr>
          <p:nvPr>
            <p:ph type="sldNum" sz="quarter" idx="12"/>
          </p:nvPr>
        </p:nvSpPr>
        <p:spPr/>
        <p:txBody>
          <a:bodyPr/>
          <a:lstStyle/>
          <a:p>
            <a:fld id="{77952762-FE96-4E6C-A37C-1133FEC00D54}" type="slidenum">
              <a:rPr lang="en-US" smtClean="0"/>
              <a:t>68</a:t>
            </a:fld>
            <a:endParaRPr lang="en-US"/>
          </a:p>
        </p:txBody>
      </p:sp>
      <p:pic>
        <p:nvPicPr>
          <p:cNvPr id="7" name="Picture 6">
            <a:extLst>
              <a:ext uri="{FF2B5EF4-FFF2-40B4-BE49-F238E27FC236}">
                <a16:creationId xmlns:a16="http://schemas.microsoft.com/office/drawing/2014/main" id="{271CE837-C530-1695-5820-9F6A8C58E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760" y="2590800"/>
            <a:ext cx="5943600" cy="3765550"/>
          </a:xfrm>
          <a:prstGeom prst="rect">
            <a:avLst/>
          </a:prstGeom>
        </p:spPr>
      </p:pic>
    </p:spTree>
    <p:extLst>
      <p:ext uri="{BB962C8B-B14F-4D97-AF65-F5344CB8AC3E}">
        <p14:creationId xmlns:p14="http://schemas.microsoft.com/office/powerpoint/2010/main" val="893193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E9E4-86AA-1B88-3B33-04E408425B5A}"/>
              </a:ext>
            </a:extLst>
          </p:cNvPr>
          <p:cNvSpPr>
            <a:spLocks noGrp="1"/>
          </p:cNvSpPr>
          <p:nvPr>
            <p:ph type="title"/>
          </p:nvPr>
        </p:nvSpPr>
        <p:spPr/>
        <p:txBody>
          <a:bodyPr/>
          <a:lstStyle/>
          <a:p>
            <a:r>
              <a:rPr lang="en-US" dirty="0"/>
              <a:t>.</a:t>
            </a:r>
          </a:p>
        </p:txBody>
      </p:sp>
      <p:pic>
        <p:nvPicPr>
          <p:cNvPr id="6" name="Content Placeholder 5">
            <a:extLst>
              <a:ext uri="{FF2B5EF4-FFF2-40B4-BE49-F238E27FC236}">
                <a16:creationId xmlns:a16="http://schemas.microsoft.com/office/drawing/2014/main" id="{2DD4D646-8B83-1234-9821-960568048BF8}"/>
              </a:ext>
            </a:extLst>
          </p:cNvPr>
          <p:cNvPicPr>
            <a:picLocks noGrp="1" noChangeAspect="1"/>
          </p:cNvPicPr>
          <p:nvPr>
            <p:ph idx="1"/>
          </p:nvPr>
        </p:nvPicPr>
        <p:blipFill>
          <a:blip r:embed="rId2"/>
          <a:stretch>
            <a:fillRect/>
          </a:stretch>
        </p:blipFill>
        <p:spPr>
          <a:xfrm>
            <a:off x="1148080" y="1879599"/>
            <a:ext cx="9652000" cy="4613275"/>
          </a:xfrm>
          <a:prstGeom prst="rect">
            <a:avLst/>
          </a:prstGeom>
        </p:spPr>
      </p:pic>
      <p:sp>
        <p:nvSpPr>
          <p:cNvPr id="4" name="Date Placeholder 3">
            <a:extLst>
              <a:ext uri="{FF2B5EF4-FFF2-40B4-BE49-F238E27FC236}">
                <a16:creationId xmlns:a16="http://schemas.microsoft.com/office/drawing/2014/main" id="{E9FDF87F-2F47-7403-25E4-87DCE45BF665}"/>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E72912F9-FAC1-A7CC-4850-C1C32A06560A}"/>
              </a:ext>
            </a:extLst>
          </p:cNvPr>
          <p:cNvSpPr>
            <a:spLocks noGrp="1"/>
          </p:cNvSpPr>
          <p:nvPr>
            <p:ph type="sldNum" sz="quarter" idx="12"/>
          </p:nvPr>
        </p:nvSpPr>
        <p:spPr/>
        <p:txBody>
          <a:bodyPr/>
          <a:lstStyle/>
          <a:p>
            <a:fld id="{77952762-FE96-4E6C-A37C-1133FEC00D54}" type="slidenum">
              <a:rPr lang="en-US" smtClean="0"/>
              <a:t>69</a:t>
            </a:fld>
            <a:endParaRPr lang="en-US"/>
          </a:p>
        </p:txBody>
      </p:sp>
    </p:spTree>
    <p:extLst>
      <p:ext uri="{BB962C8B-B14F-4D97-AF65-F5344CB8AC3E}">
        <p14:creationId xmlns:p14="http://schemas.microsoft.com/office/powerpoint/2010/main" val="2685608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C3C16EB-ECFF-FB4F-6190-70FD8D0264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228" y="1690688"/>
            <a:ext cx="3581612" cy="3429952"/>
          </a:xfrm>
        </p:spPr>
      </p:pic>
      <p:sp>
        <p:nvSpPr>
          <p:cNvPr id="4" name="Date Placeholder 3">
            <a:extLst>
              <a:ext uri="{FF2B5EF4-FFF2-40B4-BE49-F238E27FC236}">
                <a16:creationId xmlns:a16="http://schemas.microsoft.com/office/drawing/2014/main" id="{DE45A0AD-D2B2-6223-6E18-4E966A662A08}"/>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BE156371-A1B0-1C77-7AE8-FB0AD486EAF8}"/>
              </a:ext>
            </a:extLst>
          </p:cNvPr>
          <p:cNvSpPr>
            <a:spLocks noGrp="1"/>
          </p:cNvSpPr>
          <p:nvPr>
            <p:ph type="sldNum" sz="quarter" idx="12"/>
          </p:nvPr>
        </p:nvSpPr>
        <p:spPr/>
        <p:txBody>
          <a:bodyPr/>
          <a:lstStyle/>
          <a:p>
            <a:fld id="{77952762-FE96-4E6C-A37C-1133FEC00D54}" type="slidenum">
              <a:rPr lang="en-US" smtClean="0"/>
              <a:t>7</a:t>
            </a:fld>
            <a:endParaRPr lang="en-US"/>
          </a:p>
        </p:txBody>
      </p:sp>
      <p:pic>
        <p:nvPicPr>
          <p:cNvPr id="8" name="Picture 7">
            <a:extLst>
              <a:ext uri="{FF2B5EF4-FFF2-40B4-BE49-F238E27FC236}">
                <a16:creationId xmlns:a16="http://schemas.microsoft.com/office/drawing/2014/main" id="{E3147938-767F-B181-2686-A056A2CDC8DF}"/>
              </a:ext>
            </a:extLst>
          </p:cNvPr>
          <p:cNvPicPr>
            <a:picLocks noChangeAspect="1"/>
          </p:cNvPicPr>
          <p:nvPr/>
        </p:nvPicPr>
        <p:blipFill>
          <a:blip r:embed="rId3"/>
          <a:stretch>
            <a:fillRect/>
          </a:stretch>
        </p:blipFill>
        <p:spPr>
          <a:xfrm>
            <a:off x="4561840" y="1930400"/>
            <a:ext cx="3230880" cy="2997200"/>
          </a:xfrm>
          <a:prstGeom prst="rect">
            <a:avLst/>
          </a:prstGeom>
        </p:spPr>
      </p:pic>
      <p:pic>
        <p:nvPicPr>
          <p:cNvPr id="9" name="Picture 8">
            <a:extLst>
              <a:ext uri="{FF2B5EF4-FFF2-40B4-BE49-F238E27FC236}">
                <a16:creationId xmlns:a16="http://schemas.microsoft.com/office/drawing/2014/main" id="{E28E3877-A15A-D762-54A3-F533B7E521E5}"/>
              </a:ext>
            </a:extLst>
          </p:cNvPr>
          <p:cNvPicPr>
            <a:picLocks noChangeAspect="1"/>
          </p:cNvPicPr>
          <p:nvPr/>
        </p:nvPicPr>
        <p:blipFill>
          <a:blip r:embed="rId4"/>
          <a:stretch>
            <a:fillRect/>
          </a:stretch>
        </p:blipFill>
        <p:spPr>
          <a:xfrm>
            <a:off x="8122920" y="1856264"/>
            <a:ext cx="3230880" cy="3098800"/>
          </a:xfrm>
          <a:prstGeom prst="rect">
            <a:avLst/>
          </a:prstGeom>
        </p:spPr>
      </p:pic>
    </p:spTree>
    <p:extLst>
      <p:ext uri="{BB962C8B-B14F-4D97-AF65-F5344CB8AC3E}">
        <p14:creationId xmlns:p14="http://schemas.microsoft.com/office/powerpoint/2010/main" val="4166331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E143D-9334-2314-08C6-687DA283A507}"/>
              </a:ext>
            </a:extLst>
          </p:cNvPr>
          <p:cNvSpPr>
            <a:spLocks noGrp="1"/>
          </p:cNvSpPr>
          <p:nvPr>
            <p:ph type="title"/>
          </p:nvPr>
        </p:nvSpPr>
        <p:spPr/>
        <p:txBody>
          <a:bodyPr/>
          <a:lstStyle/>
          <a:p>
            <a:r>
              <a:rPr lang="en-US" dirty="0"/>
              <a:t>.</a:t>
            </a:r>
          </a:p>
        </p:txBody>
      </p:sp>
      <p:pic>
        <p:nvPicPr>
          <p:cNvPr id="6" name="Content Placeholder 5">
            <a:extLst>
              <a:ext uri="{FF2B5EF4-FFF2-40B4-BE49-F238E27FC236}">
                <a16:creationId xmlns:a16="http://schemas.microsoft.com/office/drawing/2014/main" id="{BDC1B5B5-5018-CE62-4CA2-DFB68542D998}"/>
              </a:ext>
            </a:extLst>
          </p:cNvPr>
          <p:cNvPicPr>
            <a:picLocks noGrp="1" noChangeAspect="1"/>
          </p:cNvPicPr>
          <p:nvPr>
            <p:ph idx="1"/>
          </p:nvPr>
        </p:nvPicPr>
        <p:blipFill>
          <a:blip r:embed="rId2"/>
          <a:stretch>
            <a:fillRect/>
          </a:stretch>
        </p:blipFill>
        <p:spPr>
          <a:xfrm>
            <a:off x="1333500" y="2572544"/>
            <a:ext cx="9525000" cy="3594576"/>
          </a:xfrm>
          <a:prstGeom prst="rect">
            <a:avLst/>
          </a:prstGeom>
        </p:spPr>
      </p:pic>
      <p:sp>
        <p:nvSpPr>
          <p:cNvPr id="4" name="Date Placeholder 3">
            <a:extLst>
              <a:ext uri="{FF2B5EF4-FFF2-40B4-BE49-F238E27FC236}">
                <a16:creationId xmlns:a16="http://schemas.microsoft.com/office/drawing/2014/main" id="{D04575E9-DC6D-C7AD-D55C-D0BAFD8C00B5}"/>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E70A6633-57F9-4C45-84B3-33BBEBC1E215}"/>
              </a:ext>
            </a:extLst>
          </p:cNvPr>
          <p:cNvSpPr>
            <a:spLocks noGrp="1"/>
          </p:cNvSpPr>
          <p:nvPr>
            <p:ph type="sldNum" sz="quarter" idx="12"/>
          </p:nvPr>
        </p:nvSpPr>
        <p:spPr/>
        <p:txBody>
          <a:bodyPr/>
          <a:lstStyle/>
          <a:p>
            <a:fld id="{77952762-FE96-4E6C-A37C-1133FEC00D54}" type="slidenum">
              <a:rPr lang="en-US" smtClean="0"/>
              <a:t>70</a:t>
            </a:fld>
            <a:endParaRPr lang="en-US"/>
          </a:p>
        </p:txBody>
      </p:sp>
    </p:spTree>
    <p:extLst>
      <p:ext uri="{BB962C8B-B14F-4D97-AF65-F5344CB8AC3E}">
        <p14:creationId xmlns:p14="http://schemas.microsoft.com/office/powerpoint/2010/main" val="41142323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63502-AE0D-8B61-2D53-48699BC7EA6D}"/>
              </a:ext>
            </a:extLst>
          </p:cNvPr>
          <p:cNvSpPr>
            <a:spLocks noGrp="1"/>
          </p:cNvSpPr>
          <p:nvPr>
            <p:ph idx="1"/>
          </p:nvPr>
        </p:nvSpPr>
        <p:spPr>
          <a:xfrm>
            <a:off x="919480" y="311784"/>
            <a:ext cx="10515600" cy="5926455"/>
          </a:xfrm>
        </p:spPr>
        <p:txBody>
          <a:bodyPr>
            <a:normAutofit fontScale="92500" lnSpcReduction="10000"/>
          </a:bodyPr>
          <a:lstStyle/>
          <a:p>
            <a:pPr marL="0" indent="0" algn="just">
              <a:buNone/>
            </a:pPr>
            <a:r>
              <a:rPr lang="en-US" dirty="0">
                <a:solidFill>
                  <a:srgbClr val="7030A0"/>
                </a:solidFill>
              </a:rPr>
              <a:t>What is the meaning of patent pending?</a:t>
            </a:r>
          </a:p>
          <a:p>
            <a:pPr algn="just"/>
            <a:r>
              <a:rPr lang="en-US" dirty="0">
                <a:effectLst/>
              </a:rPr>
              <a:t>What Is Patent Pending? The phrase patent pending is marked on a product as </a:t>
            </a:r>
            <a:r>
              <a:rPr lang="en-US" b="1" dirty="0">
                <a:effectLst/>
              </a:rPr>
              <a:t>a notice that its inventor has begun the process of applying for exclusive rights to use, sell, or license the product</a:t>
            </a:r>
            <a:r>
              <a:rPr lang="en-US" dirty="0">
                <a:effectLst/>
              </a:rPr>
              <a:t>.</a:t>
            </a:r>
          </a:p>
          <a:p>
            <a:pPr algn="just"/>
            <a:r>
              <a:rPr lang="en-US" dirty="0">
                <a:hlinkClick r:id="rId2"/>
              </a:rPr>
              <a:t>https://www.investopedia.com/terms/p/patent-pending.asp</a:t>
            </a:r>
            <a:r>
              <a:rPr lang="en-US" dirty="0"/>
              <a:t> </a:t>
            </a:r>
          </a:p>
          <a:p>
            <a:pPr marL="0" indent="0" algn="just">
              <a:buNone/>
            </a:pPr>
            <a:r>
              <a:rPr lang="en-US" dirty="0">
                <a:solidFill>
                  <a:srgbClr val="7030A0"/>
                </a:solidFill>
              </a:rPr>
              <a:t>Can I sell a product that is patent pending?</a:t>
            </a:r>
          </a:p>
          <a:p>
            <a:pPr algn="just"/>
            <a:r>
              <a:rPr lang="en-US" dirty="0">
                <a:effectLst/>
              </a:rPr>
              <a:t>Fortunately you do not have to wait until you have a full patent to sell your idea. You</a:t>
            </a:r>
            <a:r>
              <a:rPr lang="en-US" b="1" dirty="0">
                <a:effectLst/>
              </a:rPr>
              <a:t> can sell a patent once you have received a “patent pending” status</a:t>
            </a:r>
            <a:r>
              <a:rPr lang="en-US" dirty="0">
                <a:effectLst/>
              </a:rPr>
              <a:t>. Office (USPTO). With a patent pending status, the invention is protected against infringement.</a:t>
            </a:r>
          </a:p>
          <a:p>
            <a:pPr algn="just"/>
            <a:r>
              <a:rPr lang="en-US" dirty="0"/>
              <a:t>Whose patent is pending?</a:t>
            </a:r>
          </a:p>
          <a:p>
            <a:pPr algn="just"/>
            <a:r>
              <a:rPr lang="en-US" dirty="0">
                <a:effectLst/>
              </a:rPr>
              <a:t>The phrase “patent pending” (sometimes abbreviated “Pat. Pend.”) can be marked on a product or its packaging or marketing material (such as a website) to alert the public that </a:t>
            </a:r>
            <a:r>
              <a:rPr lang="en-US" b="1" dirty="0">
                <a:effectLst/>
              </a:rPr>
              <a:t>the manufacturer has applied for a patent for the product (or some aspect of it)</a:t>
            </a:r>
            <a:r>
              <a:rPr lang="en-US" dirty="0">
                <a:effectLst/>
              </a:rPr>
              <a:t>. The phrase “patent applied for” can also be used.</a:t>
            </a:r>
          </a:p>
          <a:p>
            <a:endParaRPr lang="en-US" dirty="0">
              <a:effectLst/>
            </a:endParaRPr>
          </a:p>
          <a:p>
            <a:endParaRPr lang="en-US" dirty="0"/>
          </a:p>
        </p:txBody>
      </p:sp>
      <p:sp>
        <p:nvSpPr>
          <p:cNvPr id="4" name="Date Placeholder 3">
            <a:extLst>
              <a:ext uri="{FF2B5EF4-FFF2-40B4-BE49-F238E27FC236}">
                <a16:creationId xmlns:a16="http://schemas.microsoft.com/office/drawing/2014/main" id="{D80DD685-93CD-E12D-0117-830A991829B4}"/>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D13E19EB-157B-6909-B43F-E65872B04E3A}"/>
              </a:ext>
            </a:extLst>
          </p:cNvPr>
          <p:cNvSpPr>
            <a:spLocks noGrp="1"/>
          </p:cNvSpPr>
          <p:nvPr>
            <p:ph type="sldNum" sz="quarter" idx="12"/>
          </p:nvPr>
        </p:nvSpPr>
        <p:spPr/>
        <p:txBody>
          <a:bodyPr/>
          <a:lstStyle/>
          <a:p>
            <a:fld id="{77952762-FE96-4E6C-A37C-1133FEC00D54}" type="slidenum">
              <a:rPr lang="en-US" smtClean="0"/>
              <a:t>71</a:t>
            </a:fld>
            <a:endParaRPr lang="en-US"/>
          </a:p>
        </p:txBody>
      </p:sp>
    </p:spTree>
    <p:extLst>
      <p:ext uri="{BB962C8B-B14F-4D97-AF65-F5344CB8AC3E}">
        <p14:creationId xmlns:p14="http://schemas.microsoft.com/office/powerpoint/2010/main" val="2989325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AC2C-CA36-5211-4FA6-5866ADBFF797}"/>
              </a:ext>
            </a:extLst>
          </p:cNvPr>
          <p:cNvSpPr>
            <a:spLocks noGrp="1"/>
          </p:cNvSpPr>
          <p:nvPr>
            <p:ph type="title"/>
          </p:nvPr>
        </p:nvSpPr>
        <p:spPr/>
        <p:txBody>
          <a:bodyPr>
            <a:normAutofit/>
          </a:bodyPr>
          <a:lstStyle/>
          <a:p>
            <a:pPr algn="ctr"/>
            <a:r>
              <a:rPr lang="en-US" sz="3200" b="1" dirty="0">
                <a:solidFill>
                  <a:srgbClr val="7030A0"/>
                </a:solidFill>
              </a:rPr>
              <a:t>What is copyright?</a:t>
            </a:r>
          </a:p>
        </p:txBody>
      </p:sp>
      <p:sp>
        <p:nvSpPr>
          <p:cNvPr id="3" name="Content Placeholder 2">
            <a:extLst>
              <a:ext uri="{FF2B5EF4-FFF2-40B4-BE49-F238E27FC236}">
                <a16:creationId xmlns:a16="http://schemas.microsoft.com/office/drawing/2014/main" id="{DE8C8290-34AB-5BEA-CE99-75ABA4230098}"/>
              </a:ext>
            </a:extLst>
          </p:cNvPr>
          <p:cNvSpPr>
            <a:spLocks noGrp="1"/>
          </p:cNvSpPr>
          <p:nvPr>
            <p:ph idx="1"/>
          </p:nvPr>
        </p:nvSpPr>
        <p:spPr/>
        <p:txBody>
          <a:bodyPr>
            <a:normAutofit lnSpcReduction="10000"/>
          </a:bodyPr>
          <a:lstStyle/>
          <a:p>
            <a:r>
              <a:rPr lang="en-US" dirty="0"/>
              <a:t>Copyright is a form of intellectual property. The U.S. Copyright Office defines copyright as. </a:t>
            </a:r>
            <a:r>
              <a:rPr lang="en-US" b="1" dirty="0"/>
              <a:t>A set of exclusive rights awarded to a copyright holder or owner for an original and creative work of authorship fixed in a tangible medium of expression.</a:t>
            </a:r>
          </a:p>
          <a:p>
            <a:pPr marL="0" indent="0">
              <a:buNone/>
            </a:pPr>
            <a:r>
              <a:rPr lang="en-US" dirty="0">
                <a:solidFill>
                  <a:srgbClr val="7030A0"/>
                </a:solidFill>
              </a:rPr>
              <a:t>What is an example of intellectual copyright?</a:t>
            </a:r>
          </a:p>
          <a:p>
            <a:r>
              <a:rPr lang="en-US" dirty="0">
                <a:effectLst/>
              </a:rPr>
              <a:t>Intellectual property can take many forms and includes things like artwork, symbols, logos, brand names, and designs, among others. Companies are diligent when it comes to identifying and protecting intellectual property because it holds such high value in today's increasingly knowledge-based economy.</a:t>
            </a:r>
          </a:p>
          <a:p>
            <a:r>
              <a:rPr lang="en-US" dirty="0">
                <a:effectLst/>
                <a:hlinkClick r:id="rId2"/>
              </a:rPr>
              <a:t>https://www.copyright.gov/what-is-copyright/</a:t>
            </a:r>
            <a:r>
              <a:rPr lang="en-US" dirty="0">
                <a:effectLst/>
              </a:rPr>
              <a:t> </a:t>
            </a:r>
          </a:p>
          <a:p>
            <a:endParaRPr lang="en-US" dirty="0"/>
          </a:p>
        </p:txBody>
      </p:sp>
      <p:sp>
        <p:nvSpPr>
          <p:cNvPr id="4" name="Date Placeholder 3">
            <a:extLst>
              <a:ext uri="{FF2B5EF4-FFF2-40B4-BE49-F238E27FC236}">
                <a16:creationId xmlns:a16="http://schemas.microsoft.com/office/drawing/2014/main" id="{37D69D15-FA8B-9146-0B58-987A6060AF9A}"/>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CEA33E31-8C62-E9E0-291E-7C848BD69943}"/>
              </a:ext>
            </a:extLst>
          </p:cNvPr>
          <p:cNvSpPr>
            <a:spLocks noGrp="1"/>
          </p:cNvSpPr>
          <p:nvPr>
            <p:ph type="sldNum" sz="quarter" idx="12"/>
          </p:nvPr>
        </p:nvSpPr>
        <p:spPr/>
        <p:txBody>
          <a:bodyPr/>
          <a:lstStyle/>
          <a:p>
            <a:fld id="{77952762-FE96-4E6C-A37C-1133FEC00D54}" type="slidenum">
              <a:rPr lang="en-US" smtClean="0"/>
              <a:t>72</a:t>
            </a:fld>
            <a:endParaRPr lang="en-US" dirty="0"/>
          </a:p>
        </p:txBody>
      </p:sp>
    </p:spTree>
    <p:extLst>
      <p:ext uri="{BB962C8B-B14F-4D97-AF65-F5344CB8AC3E}">
        <p14:creationId xmlns:p14="http://schemas.microsoft.com/office/powerpoint/2010/main" val="861691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6111-E7E7-D997-0D8F-133DB75C02F3}"/>
              </a:ext>
            </a:extLst>
          </p:cNvPr>
          <p:cNvSpPr>
            <a:spLocks noGrp="1"/>
          </p:cNvSpPr>
          <p:nvPr>
            <p:ph type="title"/>
          </p:nvPr>
        </p:nvSpPr>
        <p:spPr/>
        <p:txBody>
          <a:bodyPr>
            <a:normAutofit/>
          </a:bodyPr>
          <a:lstStyle/>
          <a:p>
            <a:pPr algn="ctr"/>
            <a:r>
              <a:rPr lang="en-US" sz="3200" b="1" dirty="0">
                <a:solidFill>
                  <a:srgbClr val="7030A0"/>
                </a:solidFill>
              </a:rPr>
              <a:t>What are some examples of copyright works?</a:t>
            </a:r>
            <a:br>
              <a:rPr lang="en-US" sz="3200" b="1" dirty="0">
                <a:solidFill>
                  <a:srgbClr val="7030A0"/>
                </a:solidFill>
              </a:rPr>
            </a:br>
            <a:r>
              <a:rPr lang="en-US" sz="1800" dirty="0"/>
              <a:t>The following are just a few examples of works in which copyright subsists:</a:t>
            </a:r>
            <a:br>
              <a:rPr lang="en-US" sz="1800" dirty="0"/>
            </a:br>
            <a:endParaRPr lang="en-US" sz="3200" dirty="0">
              <a:solidFill>
                <a:srgbClr val="7030A0"/>
              </a:solidFill>
            </a:endParaRPr>
          </a:p>
        </p:txBody>
      </p:sp>
      <p:sp>
        <p:nvSpPr>
          <p:cNvPr id="4" name="Date Placeholder 3">
            <a:extLst>
              <a:ext uri="{FF2B5EF4-FFF2-40B4-BE49-F238E27FC236}">
                <a16:creationId xmlns:a16="http://schemas.microsoft.com/office/drawing/2014/main" id="{532AECF8-BDE1-B48E-29FA-531070B4907F}"/>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CF4C32FB-3030-B25B-5B06-33C33E936341}"/>
              </a:ext>
            </a:extLst>
          </p:cNvPr>
          <p:cNvSpPr>
            <a:spLocks noGrp="1"/>
          </p:cNvSpPr>
          <p:nvPr>
            <p:ph type="sldNum" sz="quarter" idx="12"/>
          </p:nvPr>
        </p:nvSpPr>
        <p:spPr/>
        <p:txBody>
          <a:bodyPr/>
          <a:lstStyle/>
          <a:p>
            <a:fld id="{77952762-FE96-4E6C-A37C-1133FEC00D54}" type="slidenum">
              <a:rPr lang="en-US" smtClean="0"/>
              <a:t>73</a:t>
            </a:fld>
            <a:endParaRPr lang="en-US"/>
          </a:p>
        </p:txBody>
      </p:sp>
      <p:graphicFrame>
        <p:nvGraphicFramePr>
          <p:cNvPr id="6" name="Table 5">
            <a:extLst>
              <a:ext uri="{FF2B5EF4-FFF2-40B4-BE49-F238E27FC236}">
                <a16:creationId xmlns:a16="http://schemas.microsoft.com/office/drawing/2014/main" id="{F5577E89-5451-C4BC-08F6-DB1F5EFF37A3}"/>
              </a:ext>
            </a:extLst>
          </p:cNvPr>
          <p:cNvGraphicFramePr>
            <a:graphicFrameLocks noGrp="1"/>
          </p:cNvGraphicFramePr>
          <p:nvPr>
            <p:extLst>
              <p:ext uri="{D42A27DB-BD31-4B8C-83A1-F6EECF244321}">
                <p14:modId xmlns:p14="http://schemas.microsoft.com/office/powerpoint/2010/main" val="1242301096"/>
              </p:ext>
            </p:extLst>
          </p:nvPr>
        </p:nvGraphicFramePr>
        <p:xfrm>
          <a:off x="1554480" y="1864677"/>
          <a:ext cx="9479280" cy="402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81367431"/>
                    </a:ext>
                  </a:extLst>
                </a:gridCol>
                <a:gridCol w="2709333">
                  <a:extLst>
                    <a:ext uri="{9D8B030D-6E8A-4147-A177-3AD203B41FA5}">
                      <a16:colId xmlns:a16="http://schemas.microsoft.com/office/drawing/2014/main" val="3993686578"/>
                    </a:ext>
                  </a:extLst>
                </a:gridCol>
                <a:gridCol w="4060614">
                  <a:extLst>
                    <a:ext uri="{9D8B030D-6E8A-4147-A177-3AD203B41FA5}">
                      <a16:colId xmlns:a16="http://schemas.microsoft.com/office/drawing/2014/main" val="974189218"/>
                    </a:ext>
                  </a:extLst>
                </a:gridCol>
              </a:tblGrid>
              <a:tr h="4873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accent3">
                              <a:lumMod val="20000"/>
                              <a:lumOff val="80000"/>
                            </a:schemeClr>
                          </a:solidFill>
                        </a:rPr>
                        <a:t>Artistic works</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Computing</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Business</a:t>
                      </a:r>
                    </a:p>
                    <a:p>
                      <a:pPr algn="ctr"/>
                      <a:endParaRPr lang="en-US" dirty="0"/>
                    </a:p>
                  </a:txBody>
                  <a:tcPr/>
                </a:tc>
                <a:extLst>
                  <a:ext uri="{0D108BD9-81ED-4DB2-BD59-A6C34878D82A}">
                    <a16:rowId xmlns:a16="http://schemas.microsoft.com/office/drawing/2014/main" val="710040452"/>
                  </a:ext>
                </a:extLst>
              </a:tr>
              <a:tr h="370840">
                <a:tc>
                  <a:txBody>
                    <a:bodyPr/>
                    <a:lstStyle/>
                    <a:p>
                      <a:pPr algn="just">
                        <a:buFont typeface="Arial" panose="020B0604020202020204" pitchFamily="34" charset="0"/>
                        <a:buChar char="•"/>
                      </a:pPr>
                      <a:r>
                        <a:rPr lang="en-US" dirty="0"/>
                        <a:t>A Novel</a:t>
                      </a:r>
                    </a:p>
                    <a:p>
                      <a:pPr algn="just">
                        <a:buFont typeface="Arial" panose="020B0604020202020204" pitchFamily="34" charset="0"/>
                        <a:buChar char="•"/>
                      </a:pPr>
                      <a:r>
                        <a:rPr lang="en-US" dirty="0"/>
                        <a:t>A poem</a:t>
                      </a:r>
                    </a:p>
                    <a:p>
                      <a:pPr algn="just">
                        <a:buFont typeface="Arial" panose="020B0604020202020204" pitchFamily="34" charset="0"/>
                        <a:buChar char="•"/>
                      </a:pPr>
                      <a:r>
                        <a:rPr lang="en-US" dirty="0"/>
                        <a:t>A photograph</a:t>
                      </a:r>
                    </a:p>
                    <a:p>
                      <a:pPr algn="just">
                        <a:buFont typeface="Arial" panose="020B0604020202020204" pitchFamily="34" charset="0"/>
                        <a:buChar char="•"/>
                      </a:pPr>
                      <a:r>
                        <a:rPr lang="en-US" dirty="0"/>
                        <a:t>A movie</a:t>
                      </a:r>
                    </a:p>
                    <a:p>
                      <a:pPr algn="just">
                        <a:buFont typeface="Arial" panose="020B0604020202020204" pitchFamily="34" charset="0"/>
                        <a:buChar char="•"/>
                      </a:pPr>
                      <a:r>
                        <a:rPr lang="en-US" dirty="0"/>
                        <a:t>Lyrics to a song</a:t>
                      </a:r>
                    </a:p>
                    <a:p>
                      <a:pPr algn="just">
                        <a:buFont typeface="Arial" panose="020B0604020202020204" pitchFamily="34" charset="0"/>
                        <a:buChar char="•"/>
                      </a:pPr>
                      <a:r>
                        <a:rPr lang="en-US" dirty="0"/>
                        <a:t>A musical composition in the form of sheet music</a:t>
                      </a:r>
                    </a:p>
                    <a:p>
                      <a:pPr algn="just">
                        <a:buFont typeface="Arial" panose="020B0604020202020204" pitchFamily="34" charset="0"/>
                        <a:buChar char="•"/>
                      </a:pPr>
                      <a:r>
                        <a:rPr lang="en-US" dirty="0"/>
                        <a:t>A sound recording</a:t>
                      </a:r>
                    </a:p>
                    <a:p>
                      <a:pPr algn="just">
                        <a:buFont typeface="Arial" panose="020B0604020202020204" pitchFamily="34" charset="0"/>
                        <a:buChar char="•"/>
                      </a:pPr>
                      <a:r>
                        <a:rPr lang="en-US" dirty="0"/>
                        <a:t>A painting</a:t>
                      </a:r>
                    </a:p>
                    <a:p>
                      <a:pPr algn="just">
                        <a:buFont typeface="Arial" panose="020B0604020202020204" pitchFamily="34" charset="0"/>
                        <a:buChar char="•"/>
                      </a:pPr>
                      <a:r>
                        <a:rPr lang="en-US" dirty="0"/>
                        <a:t>A plan for a building</a:t>
                      </a:r>
                    </a:p>
                    <a:p>
                      <a:pPr algn="just"/>
                      <a:endParaRPr lang="en-US" dirty="0"/>
                    </a:p>
                  </a:txBody>
                  <a:tcPr/>
                </a:tc>
                <a:tc>
                  <a:txBody>
                    <a:bodyPr/>
                    <a:lstStyle/>
                    <a:p>
                      <a:pPr marL="285750" indent="-285750" algn="just">
                        <a:buFont typeface="Arial" panose="020B0604020202020204" pitchFamily="34" charset="0"/>
                        <a:buChar char="•"/>
                      </a:pPr>
                      <a:r>
                        <a:rPr lang="en-US" dirty="0"/>
                        <a:t>Computer software application</a:t>
                      </a:r>
                    </a:p>
                    <a:p>
                      <a:pPr marL="285750" indent="-285750" algn="just">
                        <a:buFont typeface="Arial" panose="020B0604020202020204" pitchFamily="34" charset="0"/>
                        <a:buChar char="•"/>
                      </a:pPr>
                      <a:r>
                        <a:rPr lang="en-US" dirty="0"/>
                        <a:t>Software code for a programming tool or software application</a:t>
                      </a:r>
                    </a:p>
                    <a:p>
                      <a:pPr marL="285750" indent="-285750" algn="just">
                        <a:buFont typeface="Arial" panose="020B0604020202020204" pitchFamily="34" charset="0"/>
                        <a:buChar char="•"/>
                      </a:pPr>
                      <a:r>
                        <a:rPr lang="en-US" dirty="0"/>
                        <a:t>Software code for a website</a:t>
                      </a:r>
                    </a:p>
                    <a:p>
                      <a:pPr marL="285750" indent="-285750" algn="just">
                        <a:buFont typeface="Arial" panose="020B0604020202020204" pitchFamily="34" charset="0"/>
                        <a:buChar char="•"/>
                      </a:pPr>
                      <a:r>
                        <a:rPr lang="en-US" dirty="0"/>
                        <a:t>Software code that manages a database</a:t>
                      </a:r>
                    </a:p>
                    <a:p>
                      <a:pPr algn="just"/>
                      <a:endParaRPr lang="en-US" dirty="0"/>
                    </a:p>
                  </a:txBody>
                  <a:tcPr/>
                </a:tc>
                <a:tc>
                  <a:txBody>
                    <a:bodyPr/>
                    <a:lstStyle/>
                    <a:p>
                      <a:pPr algn="just">
                        <a:buFont typeface="Arial" panose="020B0604020202020204" pitchFamily="34" charset="0"/>
                        <a:buChar char="•"/>
                      </a:pPr>
                      <a:r>
                        <a:rPr lang="en-US" dirty="0"/>
                        <a:t>A database</a:t>
                      </a:r>
                    </a:p>
                    <a:p>
                      <a:pPr algn="just">
                        <a:buFont typeface="Arial" panose="020B0604020202020204" pitchFamily="34" charset="0"/>
                        <a:buChar char="•"/>
                      </a:pPr>
                      <a:r>
                        <a:rPr lang="en-US" dirty="0"/>
                        <a:t>Text of a marketing plan or business plan</a:t>
                      </a:r>
                    </a:p>
                    <a:p>
                      <a:pPr algn="just">
                        <a:buFont typeface="Arial" panose="020B0604020202020204" pitchFamily="34" charset="0"/>
                        <a:buChar char="•"/>
                      </a:pPr>
                      <a:r>
                        <a:rPr lang="en-US" dirty="0"/>
                        <a:t>Numbers and calculations in a financial forecast</a:t>
                      </a:r>
                    </a:p>
                    <a:p>
                      <a:pPr algn="just">
                        <a:buFont typeface="Arial" panose="020B0604020202020204" pitchFamily="34" charset="0"/>
                        <a:buChar char="•"/>
                      </a:pPr>
                      <a:r>
                        <a:rPr lang="en-US" dirty="0"/>
                        <a:t>Architectural plans</a:t>
                      </a:r>
                    </a:p>
                    <a:p>
                      <a:pPr algn="just">
                        <a:buFont typeface="Arial" panose="020B0604020202020204" pitchFamily="34" charset="0"/>
                        <a:buChar char="•"/>
                      </a:pPr>
                      <a:r>
                        <a:rPr lang="en-US" dirty="0"/>
                        <a:t>Annual reports</a:t>
                      </a:r>
                    </a:p>
                    <a:p>
                      <a:pPr algn="just">
                        <a:buFont typeface="Arial" panose="020B0604020202020204" pitchFamily="34" charset="0"/>
                        <a:buChar char="•"/>
                      </a:pPr>
                      <a:r>
                        <a:rPr lang="en-US" dirty="0"/>
                        <a:t>A manual for the operation of equipment</a:t>
                      </a:r>
                    </a:p>
                    <a:p>
                      <a:pPr algn="just">
                        <a:buFont typeface="Arial" panose="020B0604020202020204" pitchFamily="34" charset="0"/>
                        <a:buChar char="•"/>
                      </a:pPr>
                      <a:r>
                        <a:rPr lang="en-US" dirty="0"/>
                        <a:t>Technical specifications for a device</a:t>
                      </a:r>
                    </a:p>
                    <a:p>
                      <a:pPr algn="just">
                        <a:buFont typeface="Arial" panose="020B0604020202020204" pitchFamily="34" charset="0"/>
                        <a:buChar char="•"/>
                      </a:pPr>
                      <a:r>
                        <a:rPr lang="en-US" dirty="0"/>
                        <a:t>Business proposals</a:t>
                      </a:r>
                    </a:p>
                    <a:p>
                      <a:pPr algn="just">
                        <a:buFont typeface="Arial" panose="020B0604020202020204" pitchFamily="34" charset="0"/>
                        <a:buChar char="•"/>
                      </a:pPr>
                      <a:r>
                        <a:rPr lang="en-US" dirty="0"/>
                        <a:t>Letters and emails sent by a business</a:t>
                      </a:r>
                    </a:p>
                    <a:p>
                      <a:pPr algn="just"/>
                      <a:endParaRPr lang="en-US" dirty="0"/>
                    </a:p>
                  </a:txBody>
                  <a:tcPr/>
                </a:tc>
                <a:extLst>
                  <a:ext uri="{0D108BD9-81ED-4DB2-BD59-A6C34878D82A}">
                    <a16:rowId xmlns:a16="http://schemas.microsoft.com/office/drawing/2014/main" val="2057360182"/>
                  </a:ext>
                </a:extLst>
              </a:tr>
            </a:tbl>
          </a:graphicData>
        </a:graphic>
      </p:graphicFrame>
    </p:spTree>
    <p:extLst>
      <p:ext uri="{BB962C8B-B14F-4D97-AF65-F5344CB8AC3E}">
        <p14:creationId xmlns:p14="http://schemas.microsoft.com/office/powerpoint/2010/main" val="1853328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E693-7236-35B3-6208-F2F316FD1109}"/>
              </a:ext>
            </a:extLst>
          </p:cNvPr>
          <p:cNvSpPr>
            <a:spLocks noGrp="1"/>
          </p:cNvSpPr>
          <p:nvPr>
            <p:ph type="title"/>
          </p:nvPr>
        </p:nvSpPr>
        <p:spPr/>
        <p:txBody>
          <a:bodyPr/>
          <a:lstStyle/>
          <a:p>
            <a:pPr algn="ctr"/>
            <a:r>
              <a:rPr lang="en-US" sz="3200" b="1" dirty="0">
                <a:solidFill>
                  <a:srgbClr val="7030A0"/>
                </a:solidFill>
                <a:effectLst/>
              </a:rPr>
              <a:t>What is a Trademark?</a:t>
            </a:r>
            <a:br>
              <a:rPr lang="en-US" b="1" dirty="0">
                <a:effectLst/>
              </a:rPr>
            </a:br>
            <a:endParaRPr lang="en-US" dirty="0"/>
          </a:p>
        </p:txBody>
      </p:sp>
      <p:sp>
        <p:nvSpPr>
          <p:cNvPr id="3" name="Content Placeholder 2">
            <a:extLst>
              <a:ext uri="{FF2B5EF4-FFF2-40B4-BE49-F238E27FC236}">
                <a16:creationId xmlns:a16="http://schemas.microsoft.com/office/drawing/2014/main" id="{11DB3386-5554-4C55-7E7E-69A36B6AB370}"/>
              </a:ext>
            </a:extLst>
          </p:cNvPr>
          <p:cNvSpPr>
            <a:spLocks noGrp="1"/>
          </p:cNvSpPr>
          <p:nvPr>
            <p:ph idx="1"/>
          </p:nvPr>
        </p:nvSpPr>
        <p:spPr/>
        <p:txBody>
          <a:bodyPr/>
          <a:lstStyle/>
          <a:p>
            <a:r>
              <a:rPr lang="en-US" dirty="0">
                <a:hlinkClick r:id="rId2"/>
              </a:rPr>
              <a:t>https://tahmidurrahman.com/trademark-registration-in-bangladesh/</a:t>
            </a:r>
            <a:r>
              <a:rPr lang="en-US" dirty="0"/>
              <a:t> </a:t>
            </a:r>
          </a:p>
        </p:txBody>
      </p:sp>
      <p:sp>
        <p:nvSpPr>
          <p:cNvPr id="4" name="Date Placeholder 3">
            <a:extLst>
              <a:ext uri="{FF2B5EF4-FFF2-40B4-BE49-F238E27FC236}">
                <a16:creationId xmlns:a16="http://schemas.microsoft.com/office/drawing/2014/main" id="{D28A531A-FBF7-092C-4F42-2A963419A095}"/>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5D5A63B5-0CF3-4CC6-BE8D-64192973B1DE}"/>
              </a:ext>
            </a:extLst>
          </p:cNvPr>
          <p:cNvSpPr>
            <a:spLocks noGrp="1"/>
          </p:cNvSpPr>
          <p:nvPr>
            <p:ph type="sldNum" sz="quarter" idx="12"/>
          </p:nvPr>
        </p:nvSpPr>
        <p:spPr/>
        <p:txBody>
          <a:bodyPr/>
          <a:lstStyle/>
          <a:p>
            <a:fld id="{77952762-FE96-4E6C-A37C-1133FEC00D54}" type="slidenum">
              <a:rPr lang="en-US" smtClean="0"/>
              <a:t>74</a:t>
            </a:fld>
            <a:endParaRPr lang="en-US"/>
          </a:p>
        </p:txBody>
      </p:sp>
    </p:spTree>
    <p:extLst>
      <p:ext uri="{BB962C8B-B14F-4D97-AF65-F5344CB8AC3E}">
        <p14:creationId xmlns:p14="http://schemas.microsoft.com/office/powerpoint/2010/main" val="1955878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81B18-D678-AE6C-C4C6-CF5C9B491E52}"/>
              </a:ext>
            </a:extLst>
          </p:cNvPr>
          <p:cNvSpPr>
            <a:spLocks noGrp="1"/>
          </p:cNvSpPr>
          <p:nvPr>
            <p:ph idx="1"/>
          </p:nvPr>
        </p:nvSpPr>
        <p:spPr>
          <a:xfrm>
            <a:off x="1000760" y="423545"/>
            <a:ext cx="10515600" cy="4351338"/>
          </a:xfrm>
        </p:spPr>
        <p:txBody>
          <a:bodyPr/>
          <a:lstStyle/>
          <a:p>
            <a:r>
              <a:rPr lang="en-US" b="1" dirty="0"/>
              <a:t>What is industrial property? </a:t>
            </a:r>
          </a:p>
          <a:p>
            <a:r>
              <a:rPr lang="en-US" b="1" dirty="0"/>
              <a:t>Industrial property</a:t>
            </a:r>
            <a:r>
              <a:rPr lang="en-US" dirty="0"/>
              <a:t> is a form of intellectual property that includes </a:t>
            </a:r>
            <a:r>
              <a:rPr lang="en-US" b="1" dirty="0"/>
              <a:t>inventions, patents, trademarks, industrial designs, and geographical indications of source</a:t>
            </a:r>
            <a:r>
              <a:rPr lang="en-US" dirty="0"/>
              <a:t> (i.e., products that are closely identified with their geographical places of origin).</a:t>
            </a:r>
          </a:p>
          <a:p>
            <a:r>
              <a:rPr lang="en-US" i="1" dirty="0"/>
              <a:t>(Source and more information: WIPO: </a:t>
            </a:r>
            <a:r>
              <a:rPr lang="en-US" dirty="0">
                <a:hlinkClick r:id="rId2"/>
              </a:rPr>
              <a:t>http://www.wipo.int/designs/en/​</a:t>
            </a:r>
            <a:r>
              <a:rPr lang="en-US" i="1" dirty="0"/>
              <a:t>)</a:t>
            </a:r>
            <a:endParaRPr lang="en-US" dirty="0"/>
          </a:p>
          <a:p>
            <a:endParaRPr lang="en-US" dirty="0"/>
          </a:p>
        </p:txBody>
      </p:sp>
      <p:sp>
        <p:nvSpPr>
          <p:cNvPr id="4" name="Date Placeholder 3">
            <a:extLst>
              <a:ext uri="{FF2B5EF4-FFF2-40B4-BE49-F238E27FC236}">
                <a16:creationId xmlns:a16="http://schemas.microsoft.com/office/drawing/2014/main" id="{DD3EFC8B-6F56-1F40-2319-A4EC000B0072}"/>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1B52D6E6-0435-F191-093C-44F1ADF1A4AE}"/>
              </a:ext>
            </a:extLst>
          </p:cNvPr>
          <p:cNvSpPr>
            <a:spLocks noGrp="1"/>
          </p:cNvSpPr>
          <p:nvPr>
            <p:ph type="sldNum" sz="quarter" idx="12"/>
          </p:nvPr>
        </p:nvSpPr>
        <p:spPr/>
        <p:txBody>
          <a:bodyPr/>
          <a:lstStyle/>
          <a:p>
            <a:fld id="{77952762-FE96-4E6C-A37C-1133FEC00D54}" type="slidenum">
              <a:rPr lang="en-US" smtClean="0"/>
              <a:t>75</a:t>
            </a:fld>
            <a:endParaRPr lang="en-US"/>
          </a:p>
        </p:txBody>
      </p:sp>
    </p:spTree>
    <p:extLst>
      <p:ext uri="{BB962C8B-B14F-4D97-AF65-F5344CB8AC3E}">
        <p14:creationId xmlns:p14="http://schemas.microsoft.com/office/powerpoint/2010/main" val="2629010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84995DF-0533-4281-90DF-1856C9ED5F20}"/>
              </a:ext>
            </a:extLst>
          </p:cNvPr>
          <p:cNvPicPr>
            <a:picLocks noGrp="1" noChangeAspect="1"/>
          </p:cNvPicPr>
          <p:nvPr>
            <p:ph idx="1"/>
          </p:nvPr>
        </p:nvPicPr>
        <p:blipFill>
          <a:blip r:embed="rId2"/>
          <a:stretch>
            <a:fillRect/>
          </a:stretch>
        </p:blipFill>
        <p:spPr>
          <a:xfrm>
            <a:off x="401108" y="573088"/>
            <a:ext cx="4089612" cy="4351338"/>
          </a:xfrm>
          <a:prstGeom prst="rect">
            <a:avLst/>
          </a:prstGeom>
        </p:spPr>
      </p:pic>
      <p:sp>
        <p:nvSpPr>
          <p:cNvPr id="4" name="Date Placeholder 3">
            <a:extLst>
              <a:ext uri="{FF2B5EF4-FFF2-40B4-BE49-F238E27FC236}">
                <a16:creationId xmlns:a16="http://schemas.microsoft.com/office/drawing/2014/main" id="{FC806331-19E7-69EC-9581-BE16B6A68836}"/>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0F7CC748-EDF1-E46A-22B2-4FA7844703A9}"/>
              </a:ext>
            </a:extLst>
          </p:cNvPr>
          <p:cNvSpPr>
            <a:spLocks noGrp="1"/>
          </p:cNvSpPr>
          <p:nvPr>
            <p:ph type="sldNum" sz="quarter" idx="12"/>
          </p:nvPr>
        </p:nvSpPr>
        <p:spPr/>
        <p:txBody>
          <a:bodyPr/>
          <a:lstStyle/>
          <a:p>
            <a:fld id="{77952762-FE96-4E6C-A37C-1133FEC00D54}" type="slidenum">
              <a:rPr lang="en-US" smtClean="0"/>
              <a:t>8</a:t>
            </a:fld>
            <a:endParaRPr lang="en-US"/>
          </a:p>
        </p:txBody>
      </p:sp>
      <p:pic>
        <p:nvPicPr>
          <p:cNvPr id="7" name="Picture 6">
            <a:extLst>
              <a:ext uri="{FF2B5EF4-FFF2-40B4-BE49-F238E27FC236}">
                <a16:creationId xmlns:a16="http://schemas.microsoft.com/office/drawing/2014/main" id="{94A32040-F666-0DF7-EB86-62436C5235C7}"/>
              </a:ext>
            </a:extLst>
          </p:cNvPr>
          <p:cNvPicPr>
            <a:picLocks noChangeAspect="1"/>
          </p:cNvPicPr>
          <p:nvPr/>
        </p:nvPicPr>
        <p:blipFill>
          <a:blip r:embed="rId3"/>
          <a:stretch>
            <a:fillRect/>
          </a:stretch>
        </p:blipFill>
        <p:spPr>
          <a:xfrm>
            <a:off x="4602480" y="573088"/>
            <a:ext cx="3444240" cy="4145280"/>
          </a:xfrm>
          <a:prstGeom prst="rect">
            <a:avLst/>
          </a:prstGeom>
        </p:spPr>
      </p:pic>
      <p:pic>
        <p:nvPicPr>
          <p:cNvPr id="8" name="Picture 7">
            <a:extLst>
              <a:ext uri="{FF2B5EF4-FFF2-40B4-BE49-F238E27FC236}">
                <a16:creationId xmlns:a16="http://schemas.microsoft.com/office/drawing/2014/main" id="{F8AAAECC-E182-A113-A85E-83547F4DA253}"/>
              </a:ext>
            </a:extLst>
          </p:cNvPr>
          <p:cNvPicPr>
            <a:picLocks noChangeAspect="1"/>
          </p:cNvPicPr>
          <p:nvPr/>
        </p:nvPicPr>
        <p:blipFill>
          <a:blip r:embed="rId4"/>
          <a:stretch>
            <a:fillRect/>
          </a:stretch>
        </p:blipFill>
        <p:spPr>
          <a:xfrm>
            <a:off x="8158480" y="573088"/>
            <a:ext cx="3322320" cy="4145280"/>
          </a:xfrm>
          <a:prstGeom prst="rect">
            <a:avLst/>
          </a:prstGeom>
        </p:spPr>
      </p:pic>
    </p:spTree>
    <p:extLst>
      <p:ext uri="{BB962C8B-B14F-4D97-AF65-F5344CB8AC3E}">
        <p14:creationId xmlns:p14="http://schemas.microsoft.com/office/powerpoint/2010/main" val="1728161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E2791C4-6800-B722-B8AF-8600793E2F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228" y="1806894"/>
            <a:ext cx="3673052" cy="3244215"/>
          </a:xfrm>
        </p:spPr>
      </p:pic>
      <p:sp>
        <p:nvSpPr>
          <p:cNvPr id="4" name="Date Placeholder 3">
            <a:extLst>
              <a:ext uri="{FF2B5EF4-FFF2-40B4-BE49-F238E27FC236}">
                <a16:creationId xmlns:a16="http://schemas.microsoft.com/office/drawing/2014/main" id="{0047433D-230C-882C-2ADB-A695F779EFCE}"/>
              </a:ext>
            </a:extLst>
          </p:cNvPr>
          <p:cNvSpPr>
            <a:spLocks noGrp="1"/>
          </p:cNvSpPr>
          <p:nvPr>
            <p:ph type="dt" sz="half" idx="10"/>
          </p:nvPr>
        </p:nvSpPr>
        <p:spPr/>
        <p:txBody>
          <a:bodyPr/>
          <a:lstStyle/>
          <a:p>
            <a:fld id="{E1C2B73A-CAC1-4179-80CE-5438D1D64249}" type="datetime1">
              <a:rPr lang="en-US" smtClean="0"/>
              <a:t>10/22/2024</a:t>
            </a:fld>
            <a:endParaRPr lang="en-US"/>
          </a:p>
        </p:txBody>
      </p:sp>
      <p:sp>
        <p:nvSpPr>
          <p:cNvPr id="5" name="Slide Number Placeholder 4">
            <a:extLst>
              <a:ext uri="{FF2B5EF4-FFF2-40B4-BE49-F238E27FC236}">
                <a16:creationId xmlns:a16="http://schemas.microsoft.com/office/drawing/2014/main" id="{D9E579D6-78A0-1097-EC15-15B4BF689066}"/>
              </a:ext>
            </a:extLst>
          </p:cNvPr>
          <p:cNvSpPr>
            <a:spLocks noGrp="1"/>
          </p:cNvSpPr>
          <p:nvPr>
            <p:ph type="sldNum" sz="quarter" idx="12"/>
          </p:nvPr>
        </p:nvSpPr>
        <p:spPr/>
        <p:txBody>
          <a:bodyPr/>
          <a:lstStyle/>
          <a:p>
            <a:fld id="{77952762-FE96-4E6C-A37C-1133FEC00D54}" type="slidenum">
              <a:rPr lang="en-US" smtClean="0"/>
              <a:t>9</a:t>
            </a:fld>
            <a:endParaRPr lang="en-US"/>
          </a:p>
        </p:txBody>
      </p:sp>
      <p:pic>
        <p:nvPicPr>
          <p:cNvPr id="8" name="Picture 7">
            <a:extLst>
              <a:ext uri="{FF2B5EF4-FFF2-40B4-BE49-F238E27FC236}">
                <a16:creationId xmlns:a16="http://schemas.microsoft.com/office/drawing/2014/main" id="{5F351B60-C954-54B0-BC91-FA60FC6634D2}"/>
              </a:ext>
            </a:extLst>
          </p:cNvPr>
          <p:cNvPicPr>
            <a:picLocks noChangeAspect="1"/>
          </p:cNvPicPr>
          <p:nvPr/>
        </p:nvPicPr>
        <p:blipFill>
          <a:blip r:embed="rId3"/>
          <a:stretch>
            <a:fillRect/>
          </a:stretch>
        </p:blipFill>
        <p:spPr>
          <a:xfrm>
            <a:off x="4622588" y="1806893"/>
            <a:ext cx="3673052" cy="3360419"/>
          </a:xfrm>
          <a:prstGeom prst="rect">
            <a:avLst/>
          </a:prstGeom>
        </p:spPr>
      </p:pic>
      <p:pic>
        <p:nvPicPr>
          <p:cNvPr id="9" name="Picture 8">
            <a:extLst>
              <a:ext uri="{FF2B5EF4-FFF2-40B4-BE49-F238E27FC236}">
                <a16:creationId xmlns:a16="http://schemas.microsoft.com/office/drawing/2014/main" id="{B8A84193-5B26-F1A4-D21C-65B485B16FE5}"/>
              </a:ext>
            </a:extLst>
          </p:cNvPr>
          <p:cNvPicPr>
            <a:picLocks noChangeAspect="1"/>
          </p:cNvPicPr>
          <p:nvPr/>
        </p:nvPicPr>
        <p:blipFill>
          <a:blip r:embed="rId4"/>
          <a:stretch>
            <a:fillRect/>
          </a:stretch>
        </p:blipFill>
        <p:spPr>
          <a:xfrm>
            <a:off x="8518948" y="1806893"/>
            <a:ext cx="3673052" cy="3360419"/>
          </a:xfrm>
          <a:prstGeom prst="rect">
            <a:avLst/>
          </a:prstGeom>
        </p:spPr>
      </p:pic>
    </p:spTree>
    <p:extLst>
      <p:ext uri="{BB962C8B-B14F-4D97-AF65-F5344CB8AC3E}">
        <p14:creationId xmlns:p14="http://schemas.microsoft.com/office/powerpoint/2010/main" val="18604792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1823</TotalTime>
  <Words>7033</Words>
  <Application>Microsoft Office PowerPoint</Application>
  <PresentationFormat>Widescreen</PresentationFormat>
  <Paragraphs>615</Paragraphs>
  <Slides>75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75</vt:i4>
      </vt:variant>
    </vt:vector>
  </HeadingPairs>
  <TitlesOfParts>
    <vt:vector size="88" baseType="lpstr">
      <vt:lpstr>MS Mincho</vt:lpstr>
      <vt:lpstr>MS PGothic</vt:lpstr>
      <vt:lpstr>Arial</vt:lpstr>
      <vt:lpstr>Arial</vt:lpstr>
      <vt:lpstr>Arial Unicode MS</vt:lpstr>
      <vt:lpstr>Calibri</vt:lpstr>
      <vt:lpstr>Calibri Light</vt:lpstr>
      <vt:lpstr>Lato</vt:lpstr>
      <vt:lpstr>Noto Sans Display</vt:lpstr>
      <vt:lpstr>Times New Roman</vt:lpstr>
      <vt:lpstr>Vrinda</vt:lpstr>
      <vt:lpstr>Wingdings</vt:lpstr>
      <vt:lpstr>Office Theme</vt:lpstr>
      <vt:lpstr> </vt:lpstr>
      <vt:lpstr>PowerPoint Presentation</vt:lpstr>
      <vt:lpstr>PowerPoint Presentation</vt:lpstr>
      <vt:lpstr>Cyber</vt:lpstr>
      <vt:lpstr>PowerPoint Presentation</vt:lpstr>
      <vt:lpstr>What is Cyber Crime? </vt:lpstr>
      <vt:lpstr>PowerPoint Presentation</vt:lpstr>
      <vt:lpstr>PowerPoint Presentation</vt:lpstr>
      <vt:lpstr>PowerPoint Presentation</vt:lpstr>
      <vt:lpstr>PowerPoint Presentation</vt:lpstr>
      <vt:lpstr>PowerPoint Presentation</vt:lpstr>
      <vt:lpstr>PowerPoint Presentation</vt:lpstr>
      <vt:lpstr>What is Legal Framework ? </vt:lpstr>
      <vt:lpstr>PowerPoint Presentation</vt:lpstr>
      <vt:lpstr> Cyber Crimes &amp; Legal Framework</vt:lpstr>
      <vt:lpstr>Cybercrime legislation </vt:lpstr>
      <vt:lpstr>Cyber Crimes and Women  </vt:lpstr>
      <vt:lpstr>PowerPoint Presentation</vt:lpstr>
      <vt:lpstr>PowerPoint Presentation</vt:lpstr>
      <vt:lpstr>Hacking</vt:lpstr>
      <vt:lpstr>PowerPoint Presentation</vt:lpstr>
      <vt:lpstr>Hacker</vt:lpstr>
      <vt:lpstr>PowerPoint Presentation</vt:lpstr>
      <vt:lpstr>PowerPoint Presentation</vt:lpstr>
      <vt:lpstr>PowerPoint Presentation</vt:lpstr>
      <vt:lpstr>Forgery (জালিয়াতি)</vt:lpstr>
      <vt:lpstr>Digital forgery</vt:lpstr>
      <vt:lpstr>  Cyberstalking/ Harassment  </vt:lpstr>
      <vt:lpstr>PowerPoint Presentation</vt:lpstr>
      <vt:lpstr>Cyber Pornography (অশ্লীল রচনা) </vt:lpstr>
      <vt:lpstr>Identity Theft &amp; Fraud; </vt:lpstr>
      <vt:lpstr>What are the techniques of identity theft and fraud? </vt:lpstr>
      <vt:lpstr>PowerPoint Presentation</vt:lpstr>
      <vt:lpstr>Phishing</vt:lpstr>
      <vt:lpstr>PowerPoint Presentation</vt:lpstr>
      <vt:lpstr>PowerPoint Presentation</vt:lpstr>
      <vt:lpstr>Top 10 Tips for Identity Theft Protection</vt:lpstr>
      <vt:lpstr>There are lots of ways that identity theft can happen—and the results can be devastating (causing a lot of damage or destruction) . </vt:lpstr>
      <vt:lpstr>Cyber Terrorism;</vt:lpstr>
      <vt:lpstr>Examples of cyberterrorism </vt:lpstr>
      <vt:lpstr>PowerPoint Presentation</vt:lpstr>
      <vt:lpstr>Cyber Defamation (মানহানি);</vt:lpstr>
      <vt:lpstr>PowerPoint Presentation</vt:lpstr>
      <vt:lpstr>Types of Cybercrime </vt:lpstr>
      <vt:lpstr>PowerPoint Presentation</vt:lpstr>
      <vt:lpstr>Classifications of Cybercrimes </vt:lpstr>
      <vt:lpstr>Categories of Cyber Crime </vt:lpstr>
      <vt:lpstr>PowerPoint Presentation</vt:lpstr>
      <vt:lpstr>Pillars of the Global Cybersecurity Index </vt:lpstr>
      <vt:lpstr>What is the Cybercrime Act in Bangladesh? </vt:lpstr>
      <vt:lpstr>PowerPoint Presentation</vt:lpstr>
      <vt:lpstr>Definition of Cybercrime Against Individual  https://www.ezylegal.in/blogs/cybercrime-against-individuals-in-india </vt:lpstr>
      <vt:lpstr>PowerPoint Presentation</vt:lpstr>
      <vt:lpstr>Cybercrime Against Individuals</vt:lpstr>
      <vt:lpstr>Definition of Cybercrime Against Institution</vt:lpstr>
      <vt:lpstr>PowerPoint Presentation</vt:lpstr>
      <vt:lpstr>Different offenses under ICT Act, 2006. </vt:lpstr>
      <vt:lpstr>PowerPoint Presentation</vt:lpstr>
      <vt:lpstr>What is intellectual property? </vt:lpstr>
      <vt:lpstr>PowerPoint Presentation</vt:lpstr>
      <vt:lpstr>.</vt:lpstr>
      <vt:lpstr>PowerPoint Presentation</vt:lpstr>
      <vt:lpstr>PowerPoint Presentation</vt:lpstr>
      <vt:lpstr>PowerPoint Presentation</vt:lpstr>
      <vt:lpstr>.</vt:lpstr>
      <vt:lpstr>PowerPoint Presentation</vt:lpstr>
      <vt:lpstr>PowerPoint Presentation</vt:lpstr>
      <vt:lpstr>PowerPoint Presentation</vt:lpstr>
      <vt:lpstr>.</vt:lpstr>
      <vt:lpstr>.</vt:lpstr>
      <vt:lpstr>PowerPoint Presentation</vt:lpstr>
      <vt:lpstr>What is copyright?</vt:lpstr>
      <vt:lpstr>What are some examples of copyright works? The following are just a few examples of works in which copyright subsists: </vt:lpstr>
      <vt:lpstr>What is a Trademark?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Sheikh Jazib Janan</dc:creator>
  <cp:lastModifiedBy>Sheikh Jazib Janan</cp:lastModifiedBy>
  <cp:revision>321</cp:revision>
  <dcterms:created xsi:type="dcterms:W3CDTF">2023-09-28T02:09:50Z</dcterms:created>
  <dcterms:modified xsi:type="dcterms:W3CDTF">2024-10-22T03:54:15Z</dcterms:modified>
</cp:coreProperties>
</file>